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57" r:id="rId3"/>
    <p:sldId id="282" r:id="rId4"/>
    <p:sldId id="280" r:id="rId5"/>
    <p:sldId id="281" r:id="rId6"/>
    <p:sldId id="258" r:id="rId7"/>
    <p:sldId id="259" r:id="rId8"/>
    <p:sldId id="260"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3"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1" d="100"/>
          <a:sy n="71" d="100"/>
        </p:scale>
        <p:origin x="84"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06B254-F75C-45D1-9AF9-5484044FD19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B913E1-5F8A-48AA-9F3A-B7F95E95030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B0C72E7-D6E6-44E4-B439-E311CE011AD5}" type="datetimeFigureOut">
              <a:rPr lang="en-US" smtClean="0"/>
              <a:t>9/26/2017</a:t>
            </a:fld>
            <a:endParaRPr lang="en-US"/>
          </a:p>
        </p:txBody>
      </p:sp>
      <p:sp>
        <p:nvSpPr>
          <p:cNvPr id="4" name="Footer Placeholder 3">
            <a:extLst>
              <a:ext uri="{FF2B5EF4-FFF2-40B4-BE49-F238E27FC236}">
                <a16:creationId xmlns:a16="http://schemas.microsoft.com/office/drawing/2014/main" id="{5016A03F-D09C-4B34-ABED-ABBE82BC6AA7}"/>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A59D17-FD27-4D96-8AD4-663CEEE810F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9128997-86CF-4D46-82C3-85019E51B092}" type="slidenum">
              <a:rPr lang="en-US" smtClean="0"/>
              <a:t>‹#›</a:t>
            </a:fld>
            <a:endParaRPr lang="en-US"/>
          </a:p>
        </p:txBody>
      </p:sp>
    </p:spTree>
    <p:extLst>
      <p:ext uri="{BB962C8B-B14F-4D97-AF65-F5344CB8AC3E}">
        <p14:creationId xmlns:p14="http://schemas.microsoft.com/office/powerpoint/2010/main" val="38852794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66D4-6711-4D20-8ED9-65B6A4A856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81497F-7E07-4F45-B6A7-5CE036329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03383F-46BB-4C16-B65A-E65C7C9F9DE0}"/>
              </a:ext>
            </a:extLst>
          </p:cNvPr>
          <p:cNvSpPr>
            <a:spLocks noGrp="1"/>
          </p:cNvSpPr>
          <p:nvPr>
            <p:ph type="dt" sz="half" idx="10"/>
          </p:nvPr>
        </p:nvSpPr>
        <p:spPr/>
        <p:txBody>
          <a:bodyPr/>
          <a:lstStyle/>
          <a:p>
            <a:fld id="{B83E440B-EA59-4DF0-80FA-13D685EF403F}" type="datetimeFigureOut">
              <a:rPr lang="en-US" smtClean="0"/>
              <a:t>9/26/2017</a:t>
            </a:fld>
            <a:endParaRPr lang="en-US"/>
          </a:p>
        </p:txBody>
      </p:sp>
      <p:sp>
        <p:nvSpPr>
          <p:cNvPr id="5" name="Footer Placeholder 4">
            <a:extLst>
              <a:ext uri="{FF2B5EF4-FFF2-40B4-BE49-F238E27FC236}">
                <a16:creationId xmlns:a16="http://schemas.microsoft.com/office/drawing/2014/main" id="{4D0C6982-40D3-4873-B194-266270553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527AB-9356-4B62-B330-12A4CA3B8289}"/>
              </a:ext>
            </a:extLst>
          </p:cNvPr>
          <p:cNvSpPr>
            <a:spLocks noGrp="1"/>
          </p:cNvSpPr>
          <p:nvPr>
            <p:ph type="sldNum" sz="quarter" idx="12"/>
          </p:nvPr>
        </p:nvSpPr>
        <p:spPr/>
        <p:txBody>
          <a:bodyPr/>
          <a:lstStyle/>
          <a:p>
            <a:fld id="{F151ACE1-0971-4C50-898B-9DE4F19A8DEB}" type="slidenum">
              <a:rPr lang="en-US" smtClean="0"/>
              <a:t>‹#›</a:t>
            </a:fld>
            <a:endParaRPr lang="en-US"/>
          </a:p>
        </p:txBody>
      </p:sp>
    </p:spTree>
    <p:extLst>
      <p:ext uri="{BB962C8B-B14F-4D97-AF65-F5344CB8AC3E}">
        <p14:creationId xmlns:p14="http://schemas.microsoft.com/office/powerpoint/2010/main" val="286920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5A5B-E347-4873-8BDA-D379A644D2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3DF8C7-5D24-4FAF-9C77-B17EC9E585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2E5D5C-5792-4380-BAD6-6CDBE20E5D3E}"/>
              </a:ext>
            </a:extLst>
          </p:cNvPr>
          <p:cNvSpPr>
            <a:spLocks noGrp="1"/>
          </p:cNvSpPr>
          <p:nvPr>
            <p:ph type="dt" sz="half" idx="10"/>
          </p:nvPr>
        </p:nvSpPr>
        <p:spPr/>
        <p:txBody>
          <a:bodyPr/>
          <a:lstStyle/>
          <a:p>
            <a:fld id="{B83E440B-EA59-4DF0-80FA-13D685EF403F}" type="datetimeFigureOut">
              <a:rPr lang="en-US" smtClean="0"/>
              <a:t>9/26/2017</a:t>
            </a:fld>
            <a:endParaRPr lang="en-US"/>
          </a:p>
        </p:txBody>
      </p:sp>
      <p:sp>
        <p:nvSpPr>
          <p:cNvPr id="5" name="Footer Placeholder 4">
            <a:extLst>
              <a:ext uri="{FF2B5EF4-FFF2-40B4-BE49-F238E27FC236}">
                <a16:creationId xmlns:a16="http://schemas.microsoft.com/office/drawing/2014/main" id="{A35AEE9E-BB9D-4E56-B7F4-FABDDF9D6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265D1-92D3-4522-877E-D01B2AE12448}"/>
              </a:ext>
            </a:extLst>
          </p:cNvPr>
          <p:cNvSpPr>
            <a:spLocks noGrp="1"/>
          </p:cNvSpPr>
          <p:nvPr>
            <p:ph type="sldNum" sz="quarter" idx="12"/>
          </p:nvPr>
        </p:nvSpPr>
        <p:spPr/>
        <p:txBody>
          <a:bodyPr/>
          <a:lstStyle/>
          <a:p>
            <a:fld id="{F151ACE1-0971-4C50-898B-9DE4F19A8DEB}" type="slidenum">
              <a:rPr lang="en-US" smtClean="0"/>
              <a:t>‹#›</a:t>
            </a:fld>
            <a:endParaRPr lang="en-US"/>
          </a:p>
        </p:txBody>
      </p:sp>
    </p:spTree>
    <p:extLst>
      <p:ext uri="{BB962C8B-B14F-4D97-AF65-F5344CB8AC3E}">
        <p14:creationId xmlns:p14="http://schemas.microsoft.com/office/powerpoint/2010/main" val="1704795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10E0D7-964A-4E29-BE77-D26AE42FB3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A7685E-2FCE-47FB-9E83-DC3D2C854A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CD2AD-CBB7-4F0B-809E-27516693371F}"/>
              </a:ext>
            </a:extLst>
          </p:cNvPr>
          <p:cNvSpPr>
            <a:spLocks noGrp="1"/>
          </p:cNvSpPr>
          <p:nvPr>
            <p:ph type="dt" sz="half" idx="10"/>
          </p:nvPr>
        </p:nvSpPr>
        <p:spPr/>
        <p:txBody>
          <a:bodyPr/>
          <a:lstStyle/>
          <a:p>
            <a:fld id="{B83E440B-EA59-4DF0-80FA-13D685EF403F}" type="datetimeFigureOut">
              <a:rPr lang="en-US" smtClean="0"/>
              <a:t>9/26/2017</a:t>
            </a:fld>
            <a:endParaRPr lang="en-US"/>
          </a:p>
        </p:txBody>
      </p:sp>
      <p:sp>
        <p:nvSpPr>
          <p:cNvPr id="5" name="Footer Placeholder 4">
            <a:extLst>
              <a:ext uri="{FF2B5EF4-FFF2-40B4-BE49-F238E27FC236}">
                <a16:creationId xmlns:a16="http://schemas.microsoft.com/office/drawing/2014/main" id="{4CD46488-2B89-4A08-A3ED-CD567C336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BCB07D-952A-4E52-8DA6-34F2D6C46858}"/>
              </a:ext>
            </a:extLst>
          </p:cNvPr>
          <p:cNvSpPr>
            <a:spLocks noGrp="1"/>
          </p:cNvSpPr>
          <p:nvPr>
            <p:ph type="sldNum" sz="quarter" idx="12"/>
          </p:nvPr>
        </p:nvSpPr>
        <p:spPr/>
        <p:txBody>
          <a:bodyPr/>
          <a:lstStyle/>
          <a:p>
            <a:fld id="{F151ACE1-0971-4C50-898B-9DE4F19A8DEB}" type="slidenum">
              <a:rPr lang="en-US" smtClean="0"/>
              <a:t>‹#›</a:t>
            </a:fld>
            <a:endParaRPr lang="en-US"/>
          </a:p>
        </p:txBody>
      </p:sp>
    </p:spTree>
    <p:extLst>
      <p:ext uri="{BB962C8B-B14F-4D97-AF65-F5344CB8AC3E}">
        <p14:creationId xmlns:p14="http://schemas.microsoft.com/office/powerpoint/2010/main" val="120350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9A6C-2925-4F05-B704-CECFF50C8B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EFC9AE-E8B5-4114-9CBE-C031B90332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CBFB4-ED81-490D-8E44-A7F8341FF791}"/>
              </a:ext>
            </a:extLst>
          </p:cNvPr>
          <p:cNvSpPr>
            <a:spLocks noGrp="1"/>
          </p:cNvSpPr>
          <p:nvPr>
            <p:ph type="dt" sz="half" idx="10"/>
          </p:nvPr>
        </p:nvSpPr>
        <p:spPr/>
        <p:txBody>
          <a:bodyPr/>
          <a:lstStyle/>
          <a:p>
            <a:fld id="{B83E440B-EA59-4DF0-80FA-13D685EF403F}" type="datetimeFigureOut">
              <a:rPr lang="en-US" smtClean="0"/>
              <a:t>9/26/2017</a:t>
            </a:fld>
            <a:endParaRPr lang="en-US"/>
          </a:p>
        </p:txBody>
      </p:sp>
      <p:sp>
        <p:nvSpPr>
          <p:cNvPr id="5" name="Footer Placeholder 4">
            <a:extLst>
              <a:ext uri="{FF2B5EF4-FFF2-40B4-BE49-F238E27FC236}">
                <a16:creationId xmlns:a16="http://schemas.microsoft.com/office/drawing/2014/main" id="{27BA2235-3494-47F0-8830-EB8CC59D2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B23C1-5E93-417E-8561-32F81CDF2A68}"/>
              </a:ext>
            </a:extLst>
          </p:cNvPr>
          <p:cNvSpPr>
            <a:spLocks noGrp="1"/>
          </p:cNvSpPr>
          <p:nvPr>
            <p:ph type="sldNum" sz="quarter" idx="12"/>
          </p:nvPr>
        </p:nvSpPr>
        <p:spPr/>
        <p:txBody>
          <a:bodyPr/>
          <a:lstStyle/>
          <a:p>
            <a:fld id="{F151ACE1-0971-4C50-898B-9DE4F19A8DEB}" type="slidenum">
              <a:rPr lang="en-US" smtClean="0"/>
              <a:t>‹#›</a:t>
            </a:fld>
            <a:endParaRPr lang="en-US"/>
          </a:p>
        </p:txBody>
      </p:sp>
    </p:spTree>
    <p:extLst>
      <p:ext uri="{BB962C8B-B14F-4D97-AF65-F5344CB8AC3E}">
        <p14:creationId xmlns:p14="http://schemas.microsoft.com/office/powerpoint/2010/main" val="399766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E98A2-4628-4EB5-8A51-B045F15DD5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62D1BF-849B-42AA-893C-D34C438C1D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ED053FD-BB36-4851-897D-EFAA2193A601}"/>
              </a:ext>
            </a:extLst>
          </p:cNvPr>
          <p:cNvSpPr>
            <a:spLocks noGrp="1"/>
          </p:cNvSpPr>
          <p:nvPr>
            <p:ph type="dt" sz="half" idx="10"/>
          </p:nvPr>
        </p:nvSpPr>
        <p:spPr/>
        <p:txBody>
          <a:bodyPr/>
          <a:lstStyle/>
          <a:p>
            <a:fld id="{B83E440B-EA59-4DF0-80FA-13D685EF403F}" type="datetimeFigureOut">
              <a:rPr lang="en-US" smtClean="0"/>
              <a:t>9/26/2017</a:t>
            </a:fld>
            <a:endParaRPr lang="en-US"/>
          </a:p>
        </p:txBody>
      </p:sp>
      <p:sp>
        <p:nvSpPr>
          <p:cNvPr id="5" name="Footer Placeholder 4">
            <a:extLst>
              <a:ext uri="{FF2B5EF4-FFF2-40B4-BE49-F238E27FC236}">
                <a16:creationId xmlns:a16="http://schemas.microsoft.com/office/drawing/2014/main" id="{A56113B0-4207-43C9-9848-C5D1C70C1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0E770-2770-4582-B549-A0F507229A4D}"/>
              </a:ext>
            </a:extLst>
          </p:cNvPr>
          <p:cNvSpPr>
            <a:spLocks noGrp="1"/>
          </p:cNvSpPr>
          <p:nvPr>
            <p:ph type="sldNum" sz="quarter" idx="12"/>
          </p:nvPr>
        </p:nvSpPr>
        <p:spPr/>
        <p:txBody>
          <a:bodyPr/>
          <a:lstStyle/>
          <a:p>
            <a:fld id="{F151ACE1-0971-4C50-898B-9DE4F19A8DEB}" type="slidenum">
              <a:rPr lang="en-US" smtClean="0"/>
              <a:t>‹#›</a:t>
            </a:fld>
            <a:endParaRPr lang="en-US"/>
          </a:p>
        </p:txBody>
      </p:sp>
    </p:spTree>
    <p:extLst>
      <p:ext uri="{BB962C8B-B14F-4D97-AF65-F5344CB8AC3E}">
        <p14:creationId xmlns:p14="http://schemas.microsoft.com/office/powerpoint/2010/main" val="334306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0D9B-BC7D-44C4-87F0-5892C0DDD4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E54E34-B210-426A-8E23-B4F3BD48E97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3FE721-B16B-4DD0-AC59-0D046BF54E3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38499C-DD72-4958-8524-B228EB493349}"/>
              </a:ext>
            </a:extLst>
          </p:cNvPr>
          <p:cNvSpPr>
            <a:spLocks noGrp="1"/>
          </p:cNvSpPr>
          <p:nvPr>
            <p:ph type="dt" sz="half" idx="10"/>
          </p:nvPr>
        </p:nvSpPr>
        <p:spPr/>
        <p:txBody>
          <a:bodyPr/>
          <a:lstStyle/>
          <a:p>
            <a:fld id="{B83E440B-EA59-4DF0-80FA-13D685EF403F}" type="datetimeFigureOut">
              <a:rPr lang="en-US" smtClean="0"/>
              <a:t>9/26/2017</a:t>
            </a:fld>
            <a:endParaRPr lang="en-US"/>
          </a:p>
        </p:txBody>
      </p:sp>
      <p:sp>
        <p:nvSpPr>
          <p:cNvPr id="6" name="Footer Placeholder 5">
            <a:extLst>
              <a:ext uri="{FF2B5EF4-FFF2-40B4-BE49-F238E27FC236}">
                <a16:creationId xmlns:a16="http://schemas.microsoft.com/office/drawing/2014/main" id="{A6DF690C-5C69-4A57-B889-598711A99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0154F8-4B8E-4443-B7D8-22B39E80E7D7}"/>
              </a:ext>
            </a:extLst>
          </p:cNvPr>
          <p:cNvSpPr>
            <a:spLocks noGrp="1"/>
          </p:cNvSpPr>
          <p:nvPr>
            <p:ph type="sldNum" sz="quarter" idx="12"/>
          </p:nvPr>
        </p:nvSpPr>
        <p:spPr/>
        <p:txBody>
          <a:bodyPr/>
          <a:lstStyle/>
          <a:p>
            <a:fld id="{F151ACE1-0971-4C50-898B-9DE4F19A8DEB}" type="slidenum">
              <a:rPr lang="en-US" smtClean="0"/>
              <a:t>‹#›</a:t>
            </a:fld>
            <a:endParaRPr lang="en-US"/>
          </a:p>
        </p:txBody>
      </p:sp>
    </p:spTree>
    <p:extLst>
      <p:ext uri="{BB962C8B-B14F-4D97-AF65-F5344CB8AC3E}">
        <p14:creationId xmlns:p14="http://schemas.microsoft.com/office/powerpoint/2010/main" val="2998529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D1F5D-3AFE-4C0D-97F2-803AE1D063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AC8C89-CF27-4655-888A-2961F17EAA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E9C9F2-F5CF-4D85-B5A3-E1B8002FBE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D148B8-D4BA-4120-A916-CE8FF88F14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A283D4-8053-4179-A298-229E1F5255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AA0730-C89E-47F9-98C0-86C95A494B14}"/>
              </a:ext>
            </a:extLst>
          </p:cNvPr>
          <p:cNvSpPr>
            <a:spLocks noGrp="1"/>
          </p:cNvSpPr>
          <p:nvPr>
            <p:ph type="dt" sz="half" idx="10"/>
          </p:nvPr>
        </p:nvSpPr>
        <p:spPr/>
        <p:txBody>
          <a:bodyPr/>
          <a:lstStyle/>
          <a:p>
            <a:fld id="{B83E440B-EA59-4DF0-80FA-13D685EF403F}" type="datetimeFigureOut">
              <a:rPr lang="en-US" smtClean="0"/>
              <a:t>9/26/2017</a:t>
            </a:fld>
            <a:endParaRPr lang="en-US"/>
          </a:p>
        </p:txBody>
      </p:sp>
      <p:sp>
        <p:nvSpPr>
          <p:cNvPr id="8" name="Footer Placeholder 7">
            <a:extLst>
              <a:ext uri="{FF2B5EF4-FFF2-40B4-BE49-F238E27FC236}">
                <a16:creationId xmlns:a16="http://schemas.microsoft.com/office/drawing/2014/main" id="{DAECC02D-EFE5-4496-8C32-EBD2C8E981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ECF94-E21B-4AB2-83D3-D898F909AAF9}"/>
              </a:ext>
            </a:extLst>
          </p:cNvPr>
          <p:cNvSpPr>
            <a:spLocks noGrp="1"/>
          </p:cNvSpPr>
          <p:nvPr>
            <p:ph type="sldNum" sz="quarter" idx="12"/>
          </p:nvPr>
        </p:nvSpPr>
        <p:spPr/>
        <p:txBody>
          <a:bodyPr/>
          <a:lstStyle/>
          <a:p>
            <a:fld id="{F151ACE1-0971-4C50-898B-9DE4F19A8DEB}" type="slidenum">
              <a:rPr lang="en-US" smtClean="0"/>
              <a:t>‹#›</a:t>
            </a:fld>
            <a:endParaRPr lang="en-US"/>
          </a:p>
        </p:txBody>
      </p:sp>
    </p:spTree>
    <p:extLst>
      <p:ext uri="{BB962C8B-B14F-4D97-AF65-F5344CB8AC3E}">
        <p14:creationId xmlns:p14="http://schemas.microsoft.com/office/powerpoint/2010/main" val="148082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462D-ECC7-4258-AE48-5A88289736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9BE230-960B-49B5-B596-B5222B639055}"/>
              </a:ext>
            </a:extLst>
          </p:cNvPr>
          <p:cNvSpPr>
            <a:spLocks noGrp="1"/>
          </p:cNvSpPr>
          <p:nvPr>
            <p:ph type="dt" sz="half" idx="10"/>
          </p:nvPr>
        </p:nvSpPr>
        <p:spPr/>
        <p:txBody>
          <a:bodyPr/>
          <a:lstStyle/>
          <a:p>
            <a:fld id="{B83E440B-EA59-4DF0-80FA-13D685EF403F}" type="datetimeFigureOut">
              <a:rPr lang="en-US" smtClean="0"/>
              <a:t>9/26/2017</a:t>
            </a:fld>
            <a:endParaRPr lang="en-US"/>
          </a:p>
        </p:txBody>
      </p:sp>
      <p:sp>
        <p:nvSpPr>
          <p:cNvPr id="4" name="Footer Placeholder 3">
            <a:extLst>
              <a:ext uri="{FF2B5EF4-FFF2-40B4-BE49-F238E27FC236}">
                <a16:creationId xmlns:a16="http://schemas.microsoft.com/office/drawing/2014/main" id="{158333D7-0517-444D-80C0-D5C3946AE8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B06076-44AC-44EB-B2C1-36C52DA5A133}"/>
              </a:ext>
            </a:extLst>
          </p:cNvPr>
          <p:cNvSpPr>
            <a:spLocks noGrp="1"/>
          </p:cNvSpPr>
          <p:nvPr>
            <p:ph type="sldNum" sz="quarter" idx="12"/>
          </p:nvPr>
        </p:nvSpPr>
        <p:spPr/>
        <p:txBody>
          <a:bodyPr/>
          <a:lstStyle/>
          <a:p>
            <a:fld id="{F151ACE1-0971-4C50-898B-9DE4F19A8DEB}" type="slidenum">
              <a:rPr lang="en-US" smtClean="0"/>
              <a:t>‹#›</a:t>
            </a:fld>
            <a:endParaRPr lang="en-US"/>
          </a:p>
        </p:txBody>
      </p:sp>
    </p:spTree>
    <p:extLst>
      <p:ext uri="{BB962C8B-B14F-4D97-AF65-F5344CB8AC3E}">
        <p14:creationId xmlns:p14="http://schemas.microsoft.com/office/powerpoint/2010/main" val="303798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ADEA49-F0F7-41A9-8520-88A145EAA446}"/>
              </a:ext>
            </a:extLst>
          </p:cNvPr>
          <p:cNvSpPr>
            <a:spLocks noGrp="1"/>
          </p:cNvSpPr>
          <p:nvPr>
            <p:ph type="dt" sz="half" idx="10"/>
          </p:nvPr>
        </p:nvSpPr>
        <p:spPr/>
        <p:txBody>
          <a:bodyPr/>
          <a:lstStyle/>
          <a:p>
            <a:fld id="{B83E440B-EA59-4DF0-80FA-13D685EF403F}" type="datetimeFigureOut">
              <a:rPr lang="en-US" smtClean="0"/>
              <a:t>9/26/2017</a:t>
            </a:fld>
            <a:endParaRPr lang="en-US"/>
          </a:p>
        </p:txBody>
      </p:sp>
      <p:sp>
        <p:nvSpPr>
          <p:cNvPr id="3" name="Footer Placeholder 2">
            <a:extLst>
              <a:ext uri="{FF2B5EF4-FFF2-40B4-BE49-F238E27FC236}">
                <a16:creationId xmlns:a16="http://schemas.microsoft.com/office/drawing/2014/main" id="{FB3DD272-FDC0-4DFF-862D-87D98C6AA5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79E87B-DE9F-4962-9EC7-8029370D1422}"/>
              </a:ext>
            </a:extLst>
          </p:cNvPr>
          <p:cNvSpPr>
            <a:spLocks noGrp="1"/>
          </p:cNvSpPr>
          <p:nvPr>
            <p:ph type="sldNum" sz="quarter" idx="12"/>
          </p:nvPr>
        </p:nvSpPr>
        <p:spPr/>
        <p:txBody>
          <a:bodyPr/>
          <a:lstStyle/>
          <a:p>
            <a:fld id="{F151ACE1-0971-4C50-898B-9DE4F19A8DEB}" type="slidenum">
              <a:rPr lang="en-US" smtClean="0"/>
              <a:t>‹#›</a:t>
            </a:fld>
            <a:endParaRPr lang="en-US"/>
          </a:p>
        </p:txBody>
      </p:sp>
    </p:spTree>
    <p:extLst>
      <p:ext uri="{BB962C8B-B14F-4D97-AF65-F5344CB8AC3E}">
        <p14:creationId xmlns:p14="http://schemas.microsoft.com/office/powerpoint/2010/main" val="309505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F80C-7423-475D-A5D7-236F7B641D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7C5A40-E10D-40DC-AC3F-895204681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6980BC-BCFD-4095-8A75-0444FC5B8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D2AE5E-62E3-4A4E-9578-CEB00FE58947}"/>
              </a:ext>
            </a:extLst>
          </p:cNvPr>
          <p:cNvSpPr>
            <a:spLocks noGrp="1"/>
          </p:cNvSpPr>
          <p:nvPr>
            <p:ph type="dt" sz="half" idx="10"/>
          </p:nvPr>
        </p:nvSpPr>
        <p:spPr/>
        <p:txBody>
          <a:bodyPr/>
          <a:lstStyle/>
          <a:p>
            <a:fld id="{B83E440B-EA59-4DF0-80FA-13D685EF403F}" type="datetimeFigureOut">
              <a:rPr lang="en-US" smtClean="0"/>
              <a:t>9/26/2017</a:t>
            </a:fld>
            <a:endParaRPr lang="en-US"/>
          </a:p>
        </p:txBody>
      </p:sp>
      <p:sp>
        <p:nvSpPr>
          <p:cNvPr id="6" name="Footer Placeholder 5">
            <a:extLst>
              <a:ext uri="{FF2B5EF4-FFF2-40B4-BE49-F238E27FC236}">
                <a16:creationId xmlns:a16="http://schemas.microsoft.com/office/drawing/2014/main" id="{06BC8D87-B121-43C0-B243-2E79586557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55ACC3-F98D-486E-998A-7E0D6A459B54}"/>
              </a:ext>
            </a:extLst>
          </p:cNvPr>
          <p:cNvSpPr>
            <a:spLocks noGrp="1"/>
          </p:cNvSpPr>
          <p:nvPr>
            <p:ph type="sldNum" sz="quarter" idx="12"/>
          </p:nvPr>
        </p:nvSpPr>
        <p:spPr/>
        <p:txBody>
          <a:bodyPr/>
          <a:lstStyle/>
          <a:p>
            <a:fld id="{F151ACE1-0971-4C50-898B-9DE4F19A8DEB}" type="slidenum">
              <a:rPr lang="en-US" smtClean="0"/>
              <a:t>‹#›</a:t>
            </a:fld>
            <a:endParaRPr lang="en-US"/>
          </a:p>
        </p:txBody>
      </p:sp>
    </p:spTree>
    <p:extLst>
      <p:ext uri="{BB962C8B-B14F-4D97-AF65-F5344CB8AC3E}">
        <p14:creationId xmlns:p14="http://schemas.microsoft.com/office/powerpoint/2010/main" val="264304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61711-7F9F-4DAD-8EDF-75E8967EE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DE6157-91E4-4314-ABB6-2CF75DD30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5FCDE9-E3F0-4133-B14C-8070D0F76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AD74BE-4F18-4328-BC44-3E0A08C75C34}"/>
              </a:ext>
            </a:extLst>
          </p:cNvPr>
          <p:cNvSpPr>
            <a:spLocks noGrp="1"/>
          </p:cNvSpPr>
          <p:nvPr>
            <p:ph type="dt" sz="half" idx="10"/>
          </p:nvPr>
        </p:nvSpPr>
        <p:spPr/>
        <p:txBody>
          <a:bodyPr/>
          <a:lstStyle/>
          <a:p>
            <a:fld id="{B83E440B-EA59-4DF0-80FA-13D685EF403F}" type="datetimeFigureOut">
              <a:rPr lang="en-US" smtClean="0"/>
              <a:t>9/26/2017</a:t>
            </a:fld>
            <a:endParaRPr lang="en-US"/>
          </a:p>
        </p:txBody>
      </p:sp>
      <p:sp>
        <p:nvSpPr>
          <p:cNvPr id="6" name="Footer Placeholder 5">
            <a:extLst>
              <a:ext uri="{FF2B5EF4-FFF2-40B4-BE49-F238E27FC236}">
                <a16:creationId xmlns:a16="http://schemas.microsoft.com/office/drawing/2014/main" id="{A71A9E8D-2BF7-41A8-B70E-3F4F176345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310B38-44BA-4706-A69E-8CB7CE497259}"/>
              </a:ext>
            </a:extLst>
          </p:cNvPr>
          <p:cNvSpPr>
            <a:spLocks noGrp="1"/>
          </p:cNvSpPr>
          <p:nvPr>
            <p:ph type="sldNum" sz="quarter" idx="12"/>
          </p:nvPr>
        </p:nvSpPr>
        <p:spPr/>
        <p:txBody>
          <a:bodyPr/>
          <a:lstStyle/>
          <a:p>
            <a:fld id="{F151ACE1-0971-4C50-898B-9DE4F19A8DEB}" type="slidenum">
              <a:rPr lang="en-US" smtClean="0"/>
              <a:t>‹#›</a:t>
            </a:fld>
            <a:endParaRPr lang="en-US"/>
          </a:p>
        </p:txBody>
      </p:sp>
    </p:spTree>
    <p:extLst>
      <p:ext uri="{BB962C8B-B14F-4D97-AF65-F5344CB8AC3E}">
        <p14:creationId xmlns:p14="http://schemas.microsoft.com/office/powerpoint/2010/main" val="50894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279581-FE5E-4DE0-860C-AFEB258F0D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BEE50C-A309-4DB5-961F-1A34639D1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BE467-5031-4941-A2C1-7F42AF192F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E440B-EA59-4DF0-80FA-13D685EF403F}" type="datetimeFigureOut">
              <a:rPr lang="en-US" smtClean="0"/>
              <a:t>9/26/2017</a:t>
            </a:fld>
            <a:endParaRPr lang="en-US"/>
          </a:p>
        </p:txBody>
      </p:sp>
      <p:sp>
        <p:nvSpPr>
          <p:cNvPr id="5" name="Footer Placeholder 4">
            <a:extLst>
              <a:ext uri="{FF2B5EF4-FFF2-40B4-BE49-F238E27FC236}">
                <a16:creationId xmlns:a16="http://schemas.microsoft.com/office/drawing/2014/main" id="{61016535-ACBE-44EE-9680-9AC789493A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01F08A-71F7-4F94-8DF3-390148560A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1ACE1-0971-4C50-898B-9DE4F19A8DEB}" type="slidenum">
              <a:rPr lang="en-US" smtClean="0"/>
              <a:t>‹#›</a:t>
            </a:fld>
            <a:endParaRPr lang="en-US"/>
          </a:p>
        </p:txBody>
      </p:sp>
    </p:spTree>
    <p:extLst>
      <p:ext uri="{BB962C8B-B14F-4D97-AF65-F5344CB8AC3E}">
        <p14:creationId xmlns:p14="http://schemas.microsoft.com/office/powerpoint/2010/main" val="1473055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A6C0A-8808-4F2F-A7BA-F79C6F026D82}"/>
              </a:ext>
            </a:extLst>
          </p:cNvPr>
          <p:cNvSpPr>
            <a:spLocks noGrp="1"/>
          </p:cNvSpPr>
          <p:nvPr>
            <p:ph type="ctrTitle"/>
          </p:nvPr>
        </p:nvSpPr>
        <p:spPr/>
        <p:txBody>
          <a:bodyPr/>
          <a:lstStyle/>
          <a:p>
            <a:r>
              <a:rPr lang="en-GB" dirty="0"/>
              <a:t>Cultural Awareness Training</a:t>
            </a:r>
            <a:br>
              <a:rPr lang="en-GB" dirty="0"/>
            </a:br>
            <a:endParaRPr lang="en-US" dirty="0"/>
          </a:p>
        </p:txBody>
      </p:sp>
      <p:sp>
        <p:nvSpPr>
          <p:cNvPr id="3" name="Subtitle 2">
            <a:extLst>
              <a:ext uri="{FF2B5EF4-FFF2-40B4-BE49-F238E27FC236}">
                <a16:creationId xmlns:a16="http://schemas.microsoft.com/office/drawing/2014/main" id="{0FC69DE4-658F-4475-B6D7-8F9570153FED}"/>
              </a:ext>
            </a:extLst>
          </p:cNvPr>
          <p:cNvSpPr>
            <a:spLocks noGrp="1"/>
          </p:cNvSpPr>
          <p:nvPr>
            <p:ph type="subTitle" idx="1"/>
          </p:nvPr>
        </p:nvSpPr>
        <p:spPr>
          <a:xfrm>
            <a:off x="1641941" y="4718143"/>
            <a:ext cx="9144000" cy="1655762"/>
          </a:xfrm>
        </p:spPr>
        <p:txBody>
          <a:bodyPr>
            <a:normAutofit fontScale="92500" lnSpcReduction="10000"/>
          </a:bodyPr>
          <a:lstStyle/>
          <a:p>
            <a:endParaRPr lang="en-GB" sz="3600" dirty="0"/>
          </a:p>
          <a:p>
            <a:endParaRPr lang="en-GB" sz="3600" dirty="0"/>
          </a:p>
          <a:p>
            <a:r>
              <a:rPr lang="en-GB" sz="3600" dirty="0"/>
              <a:t>Home-Start Wyre Forest</a:t>
            </a:r>
          </a:p>
          <a:p>
            <a:endParaRPr lang="en-US" sz="3600" dirty="0"/>
          </a:p>
        </p:txBody>
      </p:sp>
      <p:pic>
        <p:nvPicPr>
          <p:cNvPr id="5" name="Picture 4">
            <a:extLst>
              <a:ext uri="{FF2B5EF4-FFF2-40B4-BE49-F238E27FC236}">
                <a16:creationId xmlns:a16="http://schemas.microsoft.com/office/drawing/2014/main" id="{4AC8F85A-11B8-439E-ACED-7328C031F2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835" y="2877975"/>
            <a:ext cx="2692213" cy="2379825"/>
          </a:xfrm>
          <a:prstGeom prst="rect">
            <a:avLst/>
          </a:prstGeom>
        </p:spPr>
      </p:pic>
    </p:spTree>
    <p:extLst>
      <p:ext uri="{BB962C8B-B14F-4D97-AF65-F5344CB8AC3E}">
        <p14:creationId xmlns:p14="http://schemas.microsoft.com/office/powerpoint/2010/main" val="3761923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5EDEA-407A-4C7E-9127-DF22E6F6F75F}"/>
              </a:ext>
            </a:extLst>
          </p:cNvPr>
          <p:cNvSpPr>
            <a:spLocks noGrp="1"/>
          </p:cNvSpPr>
          <p:nvPr>
            <p:ph type="title"/>
          </p:nvPr>
        </p:nvSpPr>
        <p:spPr/>
        <p:txBody>
          <a:bodyPr/>
          <a:lstStyle/>
          <a:p>
            <a:r>
              <a:rPr lang="en-GB" dirty="0"/>
              <a:t>                              Top Tips </a:t>
            </a:r>
            <a:endParaRPr lang="en-US" dirty="0"/>
          </a:p>
        </p:txBody>
      </p:sp>
      <p:sp>
        <p:nvSpPr>
          <p:cNvPr id="3" name="Content Placeholder 2">
            <a:extLst>
              <a:ext uri="{FF2B5EF4-FFF2-40B4-BE49-F238E27FC236}">
                <a16:creationId xmlns:a16="http://schemas.microsoft.com/office/drawing/2014/main" id="{7E8357B3-7F33-4185-A8C3-24FCD92E2B69}"/>
              </a:ext>
            </a:extLst>
          </p:cNvPr>
          <p:cNvSpPr>
            <a:spLocks noGrp="1"/>
          </p:cNvSpPr>
          <p:nvPr>
            <p:ph idx="1"/>
          </p:nvPr>
        </p:nvSpPr>
        <p:spPr>
          <a:xfrm>
            <a:off x="838200" y="1420009"/>
            <a:ext cx="10515600" cy="4756954"/>
          </a:xfrm>
          <a:solidFill>
            <a:schemeClr val="accent6">
              <a:lumMod val="40000"/>
              <a:lumOff val="60000"/>
            </a:schemeClr>
          </a:solidFill>
        </p:spPr>
        <p:txBody>
          <a:bodyPr>
            <a:normAutofit lnSpcReduction="10000"/>
          </a:bodyPr>
          <a:lstStyle/>
          <a:p>
            <a:r>
              <a:rPr lang="en-GB" dirty="0"/>
              <a:t>Only use people`s first names when asked to</a:t>
            </a:r>
          </a:p>
          <a:p>
            <a:r>
              <a:rPr lang="en-GB" dirty="0"/>
              <a:t>If given two or three names, ask which is family, personal and religious name</a:t>
            </a:r>
          </a:p>
          <a:p>
            <a:r>
              <a:rPr lang="en-GB" dirty="0"/>
              <a:t>Always pass food/items with your right hand and wash hands before eating</a:t>
            </a:r>
          </a:p>
          <a:p>
            <a:r>
              <a:rPr lang="en-GB" dirty="0"/>
              <a:t>Accept hospitality if you can</a:t>
            </a:r>
          </a:p>
          <a:p>
            <a:r>
              <a:rPr lang="en-GB" dirty="0"/>
              <a:t>Be punctual </a:t>
            </a:r>
          </a:p>
          <a:p>
            <a:r>
              <a:rPr lang="en-GB" dirty="0"/>
              <a:t>Show respect</a:t>
            </a:r>
          </a:p>
          <a:p>
            <a:r>
              <a:rPr lang="en-GB" dirty="0"/>
              <a:t>Allow the host to sit down first before you are seated.</a:t>
            </a:r>
          </a:p>
          <a:p>
            <a:r>
              <a:rPr lang="en-GB" dirty="0"/>
              <a:t>Be aware of hierarchy- elders in the family will hold the most power and influence </a:t>
            </a:r>
            <a:endParaRPr lang="en-US" dirty="0"/>
          </a:p>
          <a:p>
            <a:endParaRPr lang="en-US" dirty="0"/>
          </a:p>
        </p:txBody>
      </p:sp>
    </p:spTree>
    <p:extLst>
      <p:ext uri="{BB962C8B-B14F-4D97-AF65-F5344CB8AC3E}">
        <p14:creationId xmlns:p14="http://schemas.microsoft.com/office/powerpoint/2010/main" val="1600267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81B152-CDC3-4EB2-9440-C7AF4B577C18}"/>
              </a:ext>
            </a:extLst>
          </p:cNvPr>
          <p:cNvSpPr>
            <a:spLocks noGrp="1"/>
          </p:cNvSpPr>
          <p:nvPr>
            <p:ph type="title"/>
          </p:nvPr>
        </p:nvSpPr>
        <p:spPr/>
        <p:txBody>
          <a:bodyPr/>
          <a:lstStyle/>
          <a:p>
            <a:r>
              <a:rPr lang="en-GB" dirty="0"/>
              <a:t>                      African/Caribbean</a:t>
            </a:r>
            <a:endParaRPr lang="en-US" dirty="0"/>
          </a:p>
        </p:txBody>
      </p:sp>
      <p:sp>
        <p:nvSpPr>
          <p:cNvPr id="5" name="Content Placeholder 4">
            <a:extLst>
              <a:ext uri="{FF2B5EF4-FFF2-40B4-BE49-F238E27FC236}">
                <a16:creationId xmlns:a16="http://schemas.microsoft.com/office/drawing/2014/main" id="{768F89A0-405C-486A-83DB-22388ADBD527}"/>
              </a:ext>
            </a:extLst>
          </p:cNvPr>
          <p:cNvSpPr>
            <a:spLocks noGrp="1"/>
          </p:cNvSpPr>
          <p:nvPr>
            <p:ph idx="1"/>
          </p:nvPr>
        </p:nvSpPr>
        <p:spPr>
          <a:solidFill>
            <a:schemeClr val="accent6">
              <a:lumMod val="40000"/>
              <a:lumOff val="60000"/>
            </a:schemeClr>
          </a:solidFill>
        </p:spPr>
        <p:txBody>
          <a:bodyPr>
            <a:normAutofit fontScale="92500"/>
          </a:bodyPr>
          <a:lstStyle/>
          <a:p>
            <a:r>
              <a:rPr lang="en-GB" dirty="0"/>
              <a:t>Term used to include people of Africa and Caribbean origin (e.g. Nigeria, Gambia, Uganda, Jamaica, Trinidad)</a:t>
            </a:r>
          </a:p>
          <a:p>
            <a:r>
              <a:rPr lang="en-GB" dirty="0"/>
              <a:t>Common religions Christianity, Islam and Rastafarian</a:t>
            </a:r>
          </a:p>
          <a:p>
            <a:r>
              <a:rPr lang="en-GB" dirty="0"/>
              <a:t>Food is a very important aspect of many family traditions and Caribbean culture. During holidays and other special events, it is not uncommon for people to spend many days preparing food.</a:t>
            </a:r>
          </a:p>
          <a:p>
            <a:r>
              <a:rPr lang="en-GB" dirty="0"/>
              <a:t>Music, dance and festivals are of high importance</a:t>
            </a:r>
          </a:p>
          <a:p>
            <a:r>
              <a:rPr lang="en-GB" dirty="0"/>
              <a:t>Rastafari are not allowed to cut or shave their hair and so have dreadlocks, and will usually keep their heads covered. Rastafari are also forbidden to eat meat (other than scaled fish) and processed foods.</a:t>
            </a:r>
            <a:endParaRPr lang="en-US" dirty="0"/>
          </a:p>
        </p:txBody>
      </p:sp>
    </p:spTree>
    <p:extLst>
      <p:ext uri="{BB962C8B-B14F-4D97-AF65-F5344CB8AC3E}">
        <p14:creationId xmlns:p14="http://schemas.microsoft.com/office/powerpoint/2010/main" val="3970910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1B9C3-04BF-413C-AA0F-33F17BB21C94}"/>
              </a:ext>
            </a:extLst>
          </p:cNvPr>
          <p:cNvSpPr>
            <a:spLocks noGrp="1"/>
          </p:cNvSpPr>
          <p:nvPr>
            <p:ph type="title"/>
          </p:nvPr>
        </p:nvSpPr>
        <p:spPr/>
        <p:txBody>
          <a:bodyPr/>
          <a:lstStyle/>
          <a:p>
            <a:r>
              <a:rPr lang="en-GB" dirty="0"/>
              <a:t>                              Top Tips</a:t>
            </a:r>
            <a:endParaRPr lang="en-US" dirty="0"/>
          </a:p>
        </p:txBody>
      </p:sp>
      <p:sp>
        <p:nvSpPr>
          <p:cNvPr id="3" name="Content Placeholder 2">
            <a:extLst>
              <a:ext uri="{FF2B5EF4-FFF2-40B4-BE49-F238E27FC236}">
                <a16:creationId xmlns:a16="http://schemas.microsoft.com/office/drawing/2014/main" id="{AE51026A-8B31-42BD-8B31-389F695C6719}"/>
              </a:ext>
            </a:extLst>
          </p:cNvPr>
          <p:cNvSpPr>
            <a:spLocks noGrp="1"/>
          </p:cNvSpPr>
          <p:nvPr>
            <p:ph idx="1"/>
          </p:nvPr>
        </p:nvSpPr>
        <p:spPr>
          <a:solidFill>
            <a:schemeClr val="accent6">
              <a:lumMod val="40000"/>
              <a:lumOff val="60000"/>
            </a:schemeClr>
          </a:solidFill>
        </p:spPr>
        <p:txBody>
          <a:bodyPr/>
          <a:lstStyle/>
          <a:p>
            <a:r>
              <a:rPr lang="en-GB" dirty="0"/>
              <a:t>Black is the term used when referring to people of African Caribbean or African descent. Do not use coloured or negro.</a:t>
            </a:r>
          </a:p>
          <a:p>
            <a:r>
              <a:rPr lang="en-GB" dirty="0"/>
              <a:t>Appreciate the ongoing battle against discrimination the community face -Home Office survey records black African and Caribbean people are six times more likely to be stopped and searched by the police, three times more likely to be arrested and seven times more likely to be imprisoned, although they are not more likely to commit crimes than white people.</a:t>
            </a:r>
          </a:p>
          <a:p>
            <a:r>
              <a:rPr lang="en-GB" dirty="0"/>
              <a:t>More than any other culture has bought into British life (marriage, food, education, family values)  </a:t>
            </a:r>
          </a:p>
          <a:p>
            <a:endParaRPr lang="en-US" dirty="0"/>
          </a:p>
        </p:txBody>
      </p:sp>
    </p:spTree>
    <p:extLst>
      <p:ext uri="{BB962C8B-B14F-4D97-AF65-F5344CB8AC3E}">
        <p14:creationId xmlns:p14="http://schemas.microsoft.com/office/powerpoint/2010/main" val="117665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B33B4-82CB-454A-9C26-FF0B790E8A9C}"/>
              </a:ext>
            </a:extLst>
          </p:cNvPr>
          <p:cNvSpPr>
            <a:spLocks noGrp="1"/>
          </p:cNvSpPr>
          <p:nvPr>
            <p:ph type="title"/>
          </p:nvPr>
        </p:nvSpPr>
        <p:spPr/>
        <p:txBody>
          <a:bodyPr/>
          <a:lstStyle/>
          <a:p>
            <a:r>
              <a:rPr lang="en-GB" dirty="0"/>
              <a:t>                             Chinese</a:t>
            </a:r>
            <a:endParaRPr lang="en-US" dirty="0"/>
          </a:p>
        </p:txBody>
      </p:sp>
      <p:sp>
        <p:nvSpPr>
          <p:cNvPr id="3" name="Content Placeholder 2">
            <a:extLst>
              <a:ext uri="{FF2B5EF4-FFF2-40B4-BE49-F238E27FC236}">
                <a16:creationId xmlns:a16="http://schemas.microsoft.com/office/drawing/2014/main" id="{E5E5BC0F-E7A5-4230-910E-BCAA51D4C7AA}"/>
              </a:ext>
            </a:extLst>
          </p:cNvPr>
          <p:cNvSpPr>
            <a:spLocks noGrp="1"/>
          </p:cNvSpPr>
          <p:nvPr>
            <p:ph idx="1"/>
          </p:nvPr>
        </p:nvSpPr>
        <p:spPr>
          <a:solidFill>
            <a:schemeClr val="accent6">
              <a:lumMod val="40000"/>
              <a:lumOff val="60000"/>
            </a:schemeClr>
          </a:solidFill>
        </p:spPr>
        <p:txBody>
          <a:bodyPr>
            <a:normAutofit lnSpcReduction="10000"/>
          </a:bodyPr>
          <a:lstStyle/>
          <a:p>
            <a:r>
              <a:rPr lang="en-GB" dirty="0"/>
              <a:t>Taoism and Buddhism main religions</a:t>
            </a:r>
          </a:p>
          <a:p>
            <a:r>
              <a:rPr lang="en-GB" dirty="0"/>
              <a:t>Food, herbs and medicines will be balanced between hot and cold- does not refer to temperature</a:t>
            </a:r>
          </a:p>
          <a:p>
            <a:r>
              <a:rPr lang="en-GB" dirty="0"/>
              <a:t>Soaking in a bath is thought to be bad for later health</a:t>
            </a:r>
          </a:p>
          <a:p>
            <a:r>
              <a:rPr lang="en-GB" dirty="0"/>
              <a:t>Some women will avoid washing hair or cold drinks for many days after childbirth. Buddhists do not believe in contraception/abortion</a:t>
            </a:r>
          </a:p>
          <a:p>
            <a:r>
              <a:rPr lang="en-GB" dirty="0"/>
              <a:t>Family name comes first, followed by one or two part personal name</a:t>
            </a:r>
          </a:p>
          <a:p>
            <a:r>
              <a:rPr lang="en-GB" dirty="0"/>
              <a:t>Mandarin most common language</a:t>
            </a:r>
          </a:p>
          <a:p>
            <a:r>
              <a:rPr lang="en-GB" dirty="0"/>
              <a:t>Central role of elderly people in the family and raising of grandchildren</a:t>
            </a:r>
            <a:endParaRPr lang="en-US" dirty="0"/>
          </a:p>
        </p:txBody>
      </p:sp>
    </p:spTree>
    <p:extLst>
      <p:ext uri="{BB962C8B-B14F-4D97-AF65-F5344CB8AC3E}">
        <p14:creationId xmlns:p14="http://schemas.microsoft.com/office/powerpoint/2010/main" val="1165298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5D12-7B58-4F11-B1FA-8780504F3010}"/>
              </a:ext>
            </a:extLst>
          </p:cNvPr>
          <p:cNvSpPr>
            <a:spLocks noGrp="1"/>
          </p:cNvSpPr>
          <p:nvPr>
            <p:ph type="title"/>
          </p:nvPr>
        </p:nvSpPr>
        <p:spPr/>
        <p:txBody>
          <a:bodyPr/>
          <a:lstStyle/>
          <a:p>
            <a:r>
              <a:rPr lang="en-GB" dirty="0"/>
              <a:t>                              Top Tips</a:t>
            </a:r>
            <a:endParaRPr lang="en-US" dirty="0"/>
          </a:p>
        </p:txBody>
      </p:sp>
      <p:sp>
        <p:nvSpPr>
          <p:cNvPr id="3" name="Content Placeholder 2">
            <a:extLst>
              <a:ext uri="{FF2B5EF4-FFF2-40B4-BE49-F238E27FC236}">
                <a16:creationId xmlns:a16="http://schemas.microsoft.com/office/drawing/2014/main" id="{11869201-7875-434D-B614-8581DD39BE71}"/>
              </a:ext>
            </a:extLst>
          </p:cNvPr>
          <p:cNvSpPr>
            <a:spLocks noGrp="1"/>
          </p:cNvSpPr>
          <p:nvPr>
            <p:ph idx="1"/>
          </p:nvPr>
        </p:nvSpPr>
        <p:spPr>
          <a:solidFill>
            <a:schemeClr val="accent6">
              <a:lumMod val="40000"/>
              <a:lumOff val="60000"/>
            </a:schemeClr>
          </a:solidFill>
        </p:spPr>
        <p:txBody>
          <a:bodyPr>
            <a:normAutofit/>
          </a:bodyPr>
          <a:lstStyle/>
          <a:p>
            <a:r>
              <a:rPr lang="en-GB" dirty="0"/>
              <a:t>Chinese medicine is often used alongside western remedies</a:t>
            </a:r>
          </a:p>
          <a:p>
            <a:r>
              <a:rPr lang="en-GB" dirty="0"/>
              <a:t>Chinese New Year (February) is the most important family festival</a:t>
            </a:r>
          </a:p>
          <a:p>
            <a:r>
              <a:rPr lang="en-GB" dirty="0"/>
              <a:t> Remember that courtesy, wisdom, honesty and loyalty are highly regarded</a:t>
            </a:r>
          </a:p>
          <a:p>
            <a:r>
              <a:rPr lang="en-GB" dirty="0"/>
              <a:t>A nod or bow is traditional greeting or clapping if you are introduced to a group</a:t>
            </a:r>
          </a:p>
          <a:p>
            <a:r>
              <a:rPr lang="en-GB" dirty="0"/>
              <a:t>Slurping is a sign you are enjoying the food</a:t>
            </a:r>
          </a:p>
          <a:p>
            <a:r>
              <a:rPr lang="en-GB" dirty="0"/>
              <a:t>Be aware whole animals may be served on a plate</a:t>
            </a:r>
          </a:p>
          <a:p>
            <a:r>
              <a:rPr lang="en-GB" dirty="0"/>
              <a:t>Tea ceremonies (before serving and drinking) are often lengthy </a:t>
            </a:r>
            <a:endParaRPr lang="en-US" dirty="0"/>
          </a:p>
        </p:txBody>
      </p:sp>
    </p:spTree>
    <p:extLst>
      <p:ext uri="{BB962C8B-B14F-4D97-AF65-F5344CB8AC3E}">
        <p14:creationId xmlns:p14="http://schemas.microsoft.com/office/powerpoint/2010/main" val="3658478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5AEF4-243E-4128-AF2C-3E7B3F3DE047}"/>
              </a:ext>
            </a:extLst>
          </p:cNvPr>
          <p:cNvSpPr>
            <a:spLocks noGrp="1"/>
          </p:cNvSpPr>
          <p:nvPr>
            <p:ph type="title"/>
          </p:nvPr>
        </p:nvSpPr>
        <p:spPr/>
        <p:txBody>
          <a:bodyPr/>
          <a:lstStyle/>
          <a:p>
            <a:r>
              <a:rPr lang="en-GB" dirty="0"/>
              <a:t>                   Gypsy Roma Travellers</a:t>
            </a:r>
            <a:endParaRPr lang="en-US" dirty="0"/>
          </a:p>
        </p:txBody>
      </p:sp>
      <p:sp>
        <p:nvSpPr>
          <p:cNvPr id="3" name="Content Placeholder 2">
            <a:extLst>
              <a:ext uri="{FF2B5EF4-FFF2-40B4-BE49-F238E27FC236}">
                <a16:creationId xmlns:a16="http://schemas.microsoft.com/office/drawing/2014/main" id="{FFF6E83C-48C4-4713-B52B-62315424B8D7}"/>
              </a:ext>
            </a:extLst>
          </p:cNvPr>
          <p:cNvSpPr>
            <a:spLocks noGrp="1"/>
          </p:cNvSpPr>
          <p:nvPr>
            <p:ph idx="1"/>
          </p:nvPr>
        </p:nvSpPr>
        <p:spPr>
          <a:solidFill>
            <a:schemeClr val="accent6">
              <a:lumMod val="40000"/>
              <a:lumOff val="60000"/>
            </a:schemeClr>
          </a:solidFill>
        </p:spPr>
        <p:txBody>
          <a:bodyPr>
            <a:normAutofit lnSpcReduction="10000"/>
          </a:bodyPr>
          <a:lstStyle/>
          <a:p>
            <a:r>
              <a:rPr lang="en-GB" dirty="0"/>
              <a:t>Commonly Christian, superstition features heavily</a:t>
            </a:r>
          </a:p>
          <a:p>
            <a:r>
              <a:rPr lang="en-GB" dirty="0"/>
              <a:t>Non Gypsies considered unclean and strict washing/food preparation rituals required</a:t>
            </a:r>
          </a:p>
          <a:p>
            <a:r>
              <a:rPr lang="en-GB" dirty="0"/>
              <a:t>Culture appears male dominated to non GRT individuals</a:t>
            </a:r>
          </a:p>
          <a:p>
            <a:r>
              <a:rPr lang="en-GB" dirty="0"/>
              <a:t>Family connections highest importance and separation difficult to deal with</a:t>
            </a:r>
          </a:p>
          <a:p>
            <a:r>
              <a:rPr lang="en-GB" dirty="0"/>
              <a:t>Romany women should not be in room alone with man not her husband</a:t>
            </a:r>
          </a:p>
          <a:p>
            <a:r>
              <a:rPr lang="en-GB" dirty="0"/>
              <a:t>Children often home schooled from high school age  </a:t>
            </a:r>
          </a:p>
          <a:p>
            <a:r>
              <a:rPr lang="en-GB" dirty="0"/>
              <a:t>13% of children at one Kidderminster school are GRT</a:t>
            </a:r>
            <a:endParaRPr lang="en-US" dirty="0"/>
          </a:p>
        </p:txBody>
      </p:sp>
    </p:spTree>
    <p:extLst>
      <p:ext uri="{BB962C8B-B14F-4D97-AF65-F5344CB8AC3E}">
        <p14:creationId xmlns:p14="http://schemas.microsoft.com/office/powerpoint/2010/main" val="2116742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BCBB-2CAD-4A2F-A714-D6F745C7B7AA}"/>
              </a:ext>
            </a:extLst>
          </p:cNvPr>
          <p:cNvSpPr>
            <a:spLocks noGrp="1"/>
          </p:cNvSpPr>
          <p:nvPr>
            <p:ph type="title"/>
          </p:nvPr>
        </p:nvSpPr>
        <p:spPr/>
        <p:txBody>
          <a:bodyPr/>
          <a:lstStyle/>
          <a:p>
            <a:r>
              <a:rPr lang="en-GB" dirty="0"/>
              <a:t>                                Top Tips</a:t>
            </a:r>
            <a:endParaRPr lang="en-US" dirty="0"/>
          </a:p>
        </p:txBody>
      </p:sp>
      <p:sp>
        <p:nvSpPr>
          <p:cNvPr id="3" name="Content Placeholder 2">
            <a:extLst>
              <a:ext uri="{FF2B5EF4-FFF2-40B4-BE49-F238E27FC236}">
                <a16:creationId xmlns:a16="http://schemas.microsoft.com/office/drawing/2014/main" id="{1D9CED08-D3FC-4689-8D70-FB0B71CED1A2}"/>
              </a:ext>
            </a:extLst>
          </p:cNvPr>
          <p:cNvSpPr>
            <a:spLocks noGrp="1"/>
          </p:cNvSpPr>
          <p:nvPr>
            <p:ph idx="1"/>
          </p:nvPr>
        </p:nvSpPr>
        <p:spPr>
          <a:solidFill>
            <a:schemeClr val="accent6">
              <a:lumMod val="40000"/>
              <a:lumOff val="60000"/>
            </a:schemeClr>
          </a:solidFill>
        </p:spPr>
        <p:txBody>
          <a:bodyPr/>
          <a:lstStyle/>
          <a:p>
            <a:r>
              <a:rPr lang="en-GB" dirty="0"/>
              <a:t>Take the lead from the family as to contact with items around the home</a:t>
            </a:r>
          </a:p>
          <a:p>
            <a:r>
              <a:rPr lang="en-GB" dirty="0"/>
              <a:t>Illiteracy more common than in community at large</a:t>
            </a:r>
          </a:p>
          <a:p>
            <a:r>
              <a:rPr lang="en-GB" dirty="0"/>
              <a:t>If family member ill, be aware all family members will want to sit with them</a:t>
            </a:r>
          </a:p>
          <a:p>
            <a:r>
              <a:rPr lang="en-GB" dirty="0"/>
              <a:t>Educational achievement may not be high priority</a:t>
            </a:r>
          </a:p>
          <a:p>
            <a:r>
              <a:rPr lang="en-GB" dirty="0"/>
              <a:t>Bullying the main difficulty identified by GRT children </a:t>
            </a:r>
            <a:endParaRPr lang="en-US" dirty="0"/>
          </a:p>
        </p:txBody>
      </p:sp>
    </p:spTree>
    <p:extLst>
      <p:ext uri="{BB962C8B-B14F-4D97-AF65-F5344CB8AC3E}">
        <p14:creationId xmlns:p14="http://schemas.microsoft.com/office/powerpoint/2010/main" val="844624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D748-DDA9-45E3-A349-ACFF8D6E4E8D}"/>
              </a:ext>
            </a:extLst>
          </p:cNvPr>
          <p:cNvSpPr>
            <a:spLocks noGrp="1"/>
          </p:cNvSpPr>
          <p:nvPr>
            <p:ph type="title"/>
          </p:nvPr>
        </p:nvSpPr>
        <p:spPr/>
        <p:txBody>
          <a:bodyPr/>
          <a:lstStyle/>
          <a:p>
            <a:r>
              <a:rPr lang="en-GB" dirty="0"/>
              <a:t>                             Christianity</a:t>
            </a:r>
            <a:endParaRPr lang="en-US" dirty="0"/>
          </a:p>
        </p:txBody>
      </p:sp>
      <p:sp>
        <p:nvSpPr>
          <p:cNvPr id="3" name="Content Placeholder 2">
            <a:extLst>
              <a:ext uri="{FF2B5EF4-FFF2-40B4-BE49-F238E27FC236}">
                <a16:creationId xmlns:a16="http://schemas.microsoft.com/office/drawing/2014/main" id="{67854A74-8D3D-4674-BDB1-B2430BB2FD60}"/>
              </a:ext>
            </a:extLst>
          </p:cNvPr>
          <p:cNvSpPr>
            <a:spLocks noGrp="1"/>
          </p:cNvSpPr>
          <p:nvPr>
            <p:ph idx="1"/>
          </p:nvPr>
        </p:nvSpPr>
        <p:spPr>
          <a:solidFill>
            <a:schemeClr val="accent6">
              <a:lumMod val="40000"/>
              <a:lumOff val="60000"/>
            </a:schemeClr>
          </a:solidFill>
        </p:spPr>
        <p:txBody>
          <a:bodyPr>
            <a:normAutofit fontScale="92500" lnSpcReduction="10000"/>
          </a:bodyPr>
          <a:lstStyle/>
          <a:p>
            <a:r>
              <a:rPr lang="en-GB" dirty="0"/>
              <a:t>Made up of denominations (C of E, Catholic, Episcopalian)</a:t>
            </a:r>
          </a:p>
          <a:p>
            <a:r>
              <a:rPr lang="en-GB" dirty="0"/>
              <a:t>Largest Global religion, making up 33% of the world`s population </a:t>
            </a:r>
          </a:p>
          <a:p>
            <a:r>
              <a:rPr lang="en-GB" dirty="0"/>
              <a:t>Religion based on life and teachings of Jesus Christ </a:t>
            </a:r>
          </a:p>
          <a:p>
            <a:r>
              <a:rPr lang="en-GB" dirty="0"/>
              <a:t>Some Christians observe Friday as no meat day</a:t>
            </a:r>
          </a:p>
          <a:p>
            <a:r>
              <a:rPr lang="en-GB" dirty="0"/>
              <a:t>Baptism/christening ceremony important to most Christian families</a:t>
            </a:r>
          </a:p>
          <a:p>
            <a:r>
              <a:rPr lang="en-GB" dirty="0"/>
              <a:t>Believe people born into sin, which is what separates us from God and that salvation only possible through repentance and belief in God</a:t>
            </a:r>
          </a:p>
          <a:p>
            <a:r>
              <a:rPr lang="en-GB" dirty="0"/>
              <a:t>Belief in an afterlife- most believe in heaven and hell</a:t>
            </a:r>
          </a:p>
          <a:p>
            <a:r>
              <a:rPr lang="en-GB" dirty="0"/>
              <a:t>The mark of a true Christian is love for others and obedience to God’s Word </a:t>
            </a:r>
            <a:endParaRPr lang="en-US" dirty="0"/>
          </a:p>
          <a:p>
            <a:endParaRPr lang="en-US" dirty="0"/>
          </a:p>
        </p:txBody>
      </p:sp>
    </p:spTree>
    <p:extLst>
      <p:ext uri="{BB962C8B-B14F-4D97-AF65-F5344CB8AC3E}">
        <p14:creationId xmlns:p14="http://schemas.microsoft.com/office/powerpoint/2010/main" val="3033377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2735F-3CA9-408E-B8D2-25D952940F4D}"/>
              </a:ext>
            </a:extLst>
          </p:cNvPr>
          <p:cNvSpPr>
            <a:spLocks noGrp="1"/>
          </p:cNvSpPr>
          <p:nvPr>
            <p:ph type="title"/>
          </p:nvPr>
        </p:nvSpPr>
        <p:spPr/>
        <p:txBody>
          <a:bodyPr/>
          <a:lstStyle/>
          <a:p>
            <a:r>
              <a:rPr lang="en-GB" dirty="0"/>
              <a:t>                              Top Tips</a:t>
            </a:r>
            <a:endParaRPr lang="en-US" dirty="0"/>
          </a:p>
        </p:txBody>
      </p:sp>
      <p:sp>
        <p:nvSpPr>
          <p:cNvPr id="3" name="Content Placeholder 2">
            <a:extLst>
              <a:ext uri="{FF2B5EF4-FFF2-40B4-BE49-F238E27FC236}">
                <a16:creationId xmlns:a16="http://schemas.microsoft.com/office/drawing/2014/main" id="{EA772977-DEC4-4669-A8A1-B132AEE0FBED}"/>
              </a:ext>
            </a:extLst>
          </p:cNvPr>
          <p:cNvSpPr>
            <a:spLocks noGrp="1"/>
          </p:cNvSpPr>
          <p:nvPr>
            <p:ph idx="1"/>
          </p:nvPr>
        </p:nvSpPr>
        <p:spPr>
          <a:solidFill>
            <a:schemeClr val="accent6">
              <a:lumMod val="40000"/>
              <a:lumOff val="60000"/>
            </a:schemeClr>
          </a:solidFill>
        </p:spPr>
        <p:txBody>
          <a:bodyPr/>
          <a:lstStyle/>
          <a:p>
            <a:r>
              <a:rPr lang="en-GB" dirty="0"/>
              <a:t>Accept the church and congregation may play a large part in a family`s life</a:t>
            </a:r>
          </a:p>
          <a:p>
            <a:r>
              <a:rPr lang="en-GB" dirty="0"/>
              <a:t>Church Leaders are often consulted by believers for guidance than family members and often know families well</a:t>
            </a:r>
          </a:p>
          <a:p>
            <a:r>
              <a:rPr lang="en-GB" dirty="0"/>
              <a:t>Bible reading and prayer may form part of the family`s daily lives</a:t>
            </a:r>
          </a:p>
          <a:p>
            <a:r>
              <a:rPr lang="en-GB" dirty="0"/>
              <a:t>Some denominations focus strongly on the need for members to spread the word about their own faith to “make disciples of the nations.”    </a:t>
            </a:r>
          </a:p>
          <a:p>
            <a:endParaRPr lang="en-US" dirty="0"/>
          </a:p>
        </p:txBody>
      </p:sp>
    </p:spTree>
    <p:extLst>
      <p:ext uri="{BB962C8B-B14F-4D97-AF65-F5344CB8AC3E}">
        <p14:creationId xmlns:p14="http://schemas.microsoft.com/office/powerpoint/2010/main" val="2811781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B74F4-0714-42BB-A16E-88B2EFF66E68}"/>
              </a:ext>
            </a:extLst>
          </p:cNvPr>
          <p:cNvSpPr>
            <a:spLocks noGrp="1"/>
          </p:cNvSpPr>
          <p:nvPr>
            <p:ph type="title"/>
          </p:nvPr>
        </p:nvSpPr>
        <p:spPr/>
        <p:txBody>
          <a:bodyPr/>
          <a:lstStyle/>
          <a:p>
            <a:r>
              <a:rPr lang="en-GB" dirty="0"/>
              <a:t>                                Islam</a:t>
            </a:r>
            <a:endParaRPr lang="en-US" dirty="0"/>
          </a:p>
        </p:txBody>
      </p:sp>
      <p:sp>
        <p:nvSpPr>
          <p:cNvPr id="3" name="Content Placeholder 2">
            <a:extLst>
              <a:ext uri="{FF2B5EF4-FFF2-40B4-BE49-F238E27FC236}">
                <a16:creationId xmlns:a16="http://schemas.microsoft.com/office/drawing/2014/main" id="{655E3409-7E62-4A00-A9A0-268BC5E524C5}"/>
              </a:ext>
            </a:extLst>
          </p:cNvPr>
          <p:cNvSpPr>
            <a:spLocks noGrp="1"/>
          </p:cNvSpPr>
          <p:nvPr>
            <p:ph idx="1"/>
          </p:nvPr>
        </p:nvSpPr>
        <p:spPr>
          <a:solidFill>
            <a:schemeClr val="accent6">
              <a:lumMod val="40000"/>
              <a:lumOff val="60000"/>
            </a:schemeClr>
          </a:solidFill>
        </p:spPr>
        <p:txBody>
          <a:bodyPr/>
          <a:lstStyle/>
          <a:p>
            <a:r>
              <a:rPr lang="en-GB" dirty="0"/>
              <a:t>Islam is the Arabic name for the Muslim religion</a:t>
            </a:r>
          </a:p>
          <a:p>
            <a:r>
              <a:rPr lang="en-GB" dirty="0"/>
              <a:t>Mecca (coast of Saudi Arabia) religious centre and place of pilgrimage</a:t>
            </a:r>
          </a:p>
          <a:p>
            <a:r>
              <a:rPr lang="en-GB" dirty="0"/>
              <a:t>Four chief duties of a Muslim are : prayer (5 times a day), alms giving, fasting and pilgrimage to Mecca</a:t>
            </a:r>
          </a:p>
          <a:p>
            <a:r>
              <a:rPr lang="en-GB" dirty="0"/>
              <a:t>Meat must be slaughtered according to Halal ritual (blood, pork meat and alcohol are forbidden)</a:t>
            </a:r>
          </a:p>
          <a:p>
            <a:r>
              <a:rPr lang="en-GB" dirty="0" err="1"/>
              <a:t>Imans</a:t>
            </a:r>
            <a:r>
              <a:rPr lang="en-GB" dirty="0"/>
              <a:t> are the religious leaders, following the Koran</a:t>
            </a:r>
          </a:p>
          <a:p>
            <a:r>
              <a:rPr lang="en-GB" dirty="0"/>
              <a:t>Believe in resurrection after death</a:t>
            </a:r>
          </a:p>
          <a:p>
            <a:r>
              <a:rPr lang="en-GB" dirty="0"/>
              <a:t>Fast during the month of Ramadan between sunrise and sunset </a:t>
            </a:r>
            <a:endParaRPr lang="en-US" dirty="0"/>
          </a:p>
        </p:txBody>
      </p:sp>
    </p:spTree>
    <p:extLst>
      <p:ext uri="{BB962C8B-B14F-4D97-AF65-F5344CB8AC3E}">
        <p14:creationId xmlns:p14="http://schemas.microsoft.com/office/powerpoint/2010/main" val="3756637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9552-489C-472E-BE43-D305C7236571}"/>
              </a:ext>
            </a:extLst>
          </p:cNvPr>
          <p:cNvSpPr>
            <a:spLocks noGrp="1"/>
          </p:cNvSpPr>
          <p:nvPr>
            <p:ph type="title"/>
          </p:nvPr>
        </p:nvSpPr>
        <p:spPr/>
        <p:txBody>
          <a:bodyPr/>
          <a:lstStyle/>
          <a:p>
            <a:r>
              <a:rPr lang="en-GB" dirty="0"/>
              <a:t>        </a:t>
            </a:r>
            <a:r>
              <a:rPr lang="en-GB" sz="5400" dirty="0"/>
              <a:t>What do we mean by Culture ?</a:t>
            </a:r>
            <a:endParaRPr lang="en-US" sz="5400" dirty="0"/>
          </a:p>
        </p:txBody>
      </p:sp>
      <p:sp>
        <p:nvSpPr>
          <p:cNvPr id="3" name="Content Placeholder 2">
            <a:extLst>
              <a:ext uri="{FF2B5EF4-FFF2-40B4-BE49-F238E27FC236}">
                <a16:creationId xmlns:a16="http://schemas.microsoft.com/office/drawing/2014/main" id="{FAA5FAD5-189C-430F-BBAE-2FE86FB3CCEB}"/>
              </a:ext>
            </a:extLst>
          </p:cNvPr>
          <p:cNvSpPr>
            <a:spLocks noGrp="1"/>
          </p:cNvSpPr>
          <p:nvPr>
            <p:ph idx="1"/>
          </p:nvPr>
        </p:nvSpPr>
        <p:spPr>
          <a:solidFill>
            <a:schemeClr val="accent6">
              <a:lumMod val="40000"/>
              <a:lumOff val="60000"/>
            </a:schemeClr>
          </a:solidFill>
        </p:spPr>
        <p:txBody>
          <a:bodyPr>
            <a:normAutofit/>
          </a:bodyPr>
          <a:lstStyle/>
          <a:p>
            <a:r>
              <a:rPr lang="en-GB" sz="4000" dirty="0"/>
              <a:t>Culture means different things to different people. For our purpose, culture can be defined as the set of learned values, assumptions and norms which are shared to varying degrees with members of a group, and which influence the way in which members of that group perceive, think and act. </a:t>
            </a:r>
            <a:endParaRPr lang="en-US" sz="4000" dirty="0"/>
          </a:p>
        </p:txBody>
      </p:sp>
    </p:spTree>
    <p:extLst>
      <p:ext uri="{BB962C8B-B14F-4D97-AF65-F5344CB8AC3E}">
        <p14:creationId xmlns:p14="http://schemas.microsoft.com/office/powerpoint/2010/main" val="2430124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90-F7BB-4842-98F9-A3BE858A390E}"/>
              </a:ext>
            </a:extLst>
          </p:cNvPr>
          <p:cNvSpPr>
            <a:spLocks noGrp="1"/>
          </p:cNvSpPr>
          <p:nvPr>
            <p:ph type="title"/>
          </p:nvPr>
        </p:nvSpPr>
        <p:spPr/>
        <p:txBody>
          <a:bodyPr/>
          <a:lstStyle/>
          <a:p>
            <a:r>
              <a:rPr lang="en-GB" dirty="0"/>
              <a:t>                             Top Tips</a:t>
            </a:r>
            <a:endParaRPr lang="en-US" dirty="0"/>
          </a:p>
        </p:txBody>
      </p:sp>
      <p:sp>
        <p:nvSpPr>
          <p:cNvPr id="3" name="Content Placeholder 2">
            <a:extLst>
              <a:ext uri="{FF2B5EF4-FFF2-40B4-BE49-F238E27FC236}">
                <a16:creationId xmlns:a16="http://schemas.microsoft.com/office/drawing/2014/main" id="{C11A2411-93A8-4B78-95EF-002F02B269DC}"/>
              </a:ext>
            </a:extLst>
          </p:cNvPr>
          <p:cNvSpPr>
            <a:spLocks noGrp="1"/>
          </p:cNvSpPr>
          <p:nvPr>
            <p:ph idx="1"/>
          </p:nvPr>
        </p:nvSpPr>
        <p:spPr>
          <a:solidFill>
            <a:schemeClr val="accent6">
              <a:lumMod val="40000"/>
              <a:lumOff val="60000"/>
            </a:schemeClr>
          </a:solidFill>
        </p:spPr>
        <p:txBody>
          <a:bodyPr>
            <a:normAutofit lnSpcReduction="10000"/>
          </a:bodyPr>
          <a:lstStyle/>
          <a:p>
            <a:r>
              <a:rPr lang="en-GB" sz="2400" dirty="0"/>
              <a:t>Access to washing facilities priority as feet, hands and mouth must be washed before each prayer</a:t>
            </a:r>
          </a:p>
          <a:p>
            <a:r>
              <a:rPr lang="en-GB" sz="2400" dirty="0"/>
              <a:t>Be aware men are encouraged to pray in the mosques to strengthen community bonds, while women are granted a special concession if they wish to pray at home due to their family responsibilities.</a:t>
            </a:r>
          </a:p>
          <a:p>
            <a:r>
              <a:rPr lang="en-GB" sz="2400" dirty="0"/>
              <a:t>Muslims may travel with a prayer mat and simply stop anywhere at the time of prayer and spread it out on the ground, offering their prayers toward the direction of Mecca. While reciting the prayer, full meditative concentration is required. Talking or paying attention to surroundings is not permissible</a:t>
            </a:r>
          </a:p>
          <a:p>
            <a:r>
              <a:rPr lang="en-GB" sz="2400" dirty="0"/>
              <a:t>Friday is a special day of prayer- appreciate family may be unavailable</a:t>
            </a:r>
          </a:p>
          <a:p>
            <a:r>
              <a:rPr lang="en-GB" sz="2400" dirty="0"/>
              <a:t>Generally do not keep pets, including dogs, inside their homes and avoid contact with them beyond patting</a:t>
            </a:r>
            <a:endParaRPr lang="en-US" sz="2400" dirty="0"/>
          </a:p>
        </p:txBody>
      </p:sp>
    </p:spTree>
    <p:extLst>
      <p:ext uri="{BB962C8B-B14F-4D97-AF65-F5344CB8AC3E}">
        <p14:creationId xmlns:p14="http://schemas.microsoft.com/office/powerpoint/2010/main" val="3622515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E41F9-FE5F-47B7-86D5-6568486AD4F5}"/>
              </a:ext>
            </a:extLst>
          </p:cNvPr>
          <p:cNvSpPr>
            <a:spLocks noGrp="1"/>
          </p:cNvSpPr>
          <p:nvPr>
            <p:ph type="title"/>
          </p:nvPr>
        </p:nvSpPr>
        <p:spPr/>
        <p:txBody>
          <a:bodyPr/>
          <a:lstStyle/>
          <a:p>
            <a:r>
              <a:rPr lang="en-GB" dirty="0"/>
              <a:t>                            Judaism</a:t>
            </a:r>
            <a:endParaRPr lang="en-US" dirty="0"/>
          </a:p>
        </p:txBody>
      </p:sp>
      <p:sp>
        <p:nvSpPr>
          <p:cNvPr id="3" name="Content Placeholder 2">
            <a:extLst>
              <a:ext uri="{FF2B5EF4-FFF2-40B4-BE49-F238E27FC236}">
                <a16:creationId xmlns:a16="http://schemas.microsoft.com/office/drawing/2014/main" id="{660C2555-EA4C-4818-B893-D4BE906B2781}"/>
              </a:ext>
            </a:extLst>
          </p:cNvPr>
          <p:cNvSpPr>
            <a:spLocks noGrp="1"/>
          </p:cNvSpPr>
          <p:nvPr>
            <p:ph idx="1"/>
          </p:nvPr>
        </p:nvSpPr>
        <p:spPr>
          <a:xfrm>
            <a:off x="838199" y="1690688"/>
            <a:ext cx="10806953" cy="4656324"/>
          </a:xfrm>
          <a:solidFill>
            <a:schemeClr val="accent6">
              <a:lumMod val="40000"/>
              <a:lumOff val="60000"/>
            </a:schemeClr>
          </a:solidFill>
        </p:spPr>
        <p:txBody>
          <a:bodyPr>
            <a:normAutofit fontScale="92500"/>
          </a:bodyPr>
          <a:lstStyle/>
          <a:p>
            <a:r>
              <a:rPr lang="en-GB" dirty="0"/>
              <a:t>Religion and culture is entwined</a:t>
            </a:r>
          </a:p>
          <a:p>
            <a:r>
              <a:rPr lang="en-GB" dirty="0"/>
              <a:t>Based on worship of one god, the ten commandments, the practice of charity and tolerance towards others</a:t>
            </a:r>
          </a:p>
          <a:p>
            <a:r>
              <a:rPr lang="en-GB" dirty="0"/>
              <a:t>Many eat Kosher food- that which is prepared according to Jewish Law. Milk and meat products not eaten at same meal. Shellfish and pork forbidden.</a:t>
            </a:r>
          </a:p>
          <a:p>
            <a:r>
              <a:rPr lang="en-GB" dirty="0"/>
              <a:t>Men keep head covered with hat or skull cap</a:t>
            </a:r>
          </a:p>
          <a:p>
            <a:r>
              <a:rPr lang="en-GB" dirty="0"/>
              <a:t>Baby boys circumcised eight days after birth.</a:t>
            </a:r>
          </a:p>
          <a:p>
            <a:r>
              <a:rPr lang="en-GB" dirty="0"/>
              <a:t>Rosh </a:t>
            </a:r>
            <a:r>
              <a:rPr lang="en-GB" dirty="0" err="1"/>
              <a:t>HaShanah</a:t>
            </a:r>
            <a:r>
              <a:rPr lang="en-GB" dirty="0"/>
              <a:t> is the Jewish New Year and, after festive celebration, marks the beginning of a ten day period of prayer, repentance and self-examination. Yom Kippur literally means the “Day of Atonement” and is considered the holiest day of the Jewish year.</a:t>
            </a:r>
          </a:p>
          <a:p>
            <a:endParaRPr lang="en-US" dirty="0"/>
          </a:p>
        </p:txBody>
      </p:sp>
    </p:spTree>
    <p:extLst>
      <p:ext uri="{BB962C8B-B14F-4D97-AF65-F5344CB8AC3E}">
        <p14:creationId xmlns:p14="http://schemas.microsoft.com/office/powerpoint/2010/main" val="992649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6F1A-4EE8-4F3E-9EA0-72214841C93E}"/>
              </a:ext>
            </a:extLst>
          </p:cNvPr>
          <p:cNvSpPr>
            <a:spLocks noGrp="1"/>
          </p:cNvSpPr>
          <p:nvPr>
            <p:ph type="title"/>
          </p:nvPr>
        </p:nvSpPr>
        <p:spPr/>
        <p:txBody>
          <a:bodyPr/>
          <a:lstStyle/>
          <a:p>
            <a:r>
              <a:rPr lang="en-GB" dirty="0"/>
              <a:t>                            Top Tips</a:t>
            </a:r>
            <a:endParaRPr lang="en-US" dirty="0"/>
          </a:p>
        </p:txBody>
      </p:sp>
      <p:sp>
        <p:nvSpPr>
          <p:cNvPr id="3" name="Content Placeholder 2">
            <a:extLst>
              <a:ext uri="{FF2B5EF4-FFF2-40B4-BE49-F238E27FC236}">
                <a16:creationId xmlns:a16="http://schemas.microsoft.com/office/drawing/2014/main" id="{7CE06EAF-2B84-4088-858A-789AED2A6D0F}"/>
              </a:ext>
            </a:extLst>
          </p:cNvPr>
          <p:cNvSpPr>
            <a:spLocks noGrp="1"/>
          </p:cNvSpPr>
          <p:nvPr>
            <p:ph idx="1"/>
          </p:nvPr>
        </p:nvSpPr>
        <p:spPr>
          <a:solidFill>
            <a:schemeClr val="accent6">
              <a:lumMod val="40000"/>
              <a:lumOff val="60000"/>
            </a:schemeClr>
          </a:solidFill>
          <a:ln>
            <a:solidFill>
              <a:schemeClr val="accent6">
                <a:lumMod val="60000"/>
                <a:lumOff val="40000"/>
              </a:schemeClr>
            </a:solidFill>
          </a:ln>
        </p:spPr>
        <p:txBody>
          <a:bodyPr/>
          <a:lstStyle/>
          <a:p>
            <a:r>
              <a:rPr lang="en-GB" dirty="0"/>
              <a:t>Work” is prohibited from sunset on Friday to sunset Saturday (Sabbath)- includes writing, travelling and switching things on, so families may want to be alone at home during this time.</a:t>
            </a:r>
          </a:p>
          <a:p>
            <a:r>
              <a:rPr lang="en-GB" dirty="0"/>
              <a:t>Synagogues themselves are great centres of Jewish culture and an important point of contact for the community. </a:t>
            </a:r>
          </a:p>
          <a:p>
            <a:r>
              <a:rPr lang="en-GB" dirty="0"/>
              <a:t>Appreciate the priorities of the culture :“Food, relationships, enrichment; so is Jewish life”.</a:t>
            </a:r>
            <a:endParaRPr lang="en-US" dirty="0"/>
          </a:p>
        </p:txBody>
      </p:sp>
    </p:spTree>
    <p:extLst>
      <p:ext uri="{BB962C8B-B14F-4D97-AF65-F5344CB8AC3E}">
        <p14:creationId xmlns:p14="http://schemas.microsoft.com/office/powerpoint/2010/main" val="81592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3E39-6769-48E1-9E59-71B6F4806038}"/>
              </a:ext>
            </a:extLst>
          </p:cNvPr>
          <p:cNvSpPr>
            <a:spLocks noGrp="1"/>
          </p:cNvSpPr>
          <p:nvPr>
            <p:ph type="title"/>
          </p:nvPr>
        </p:nvSpPr>
        <p:spPr/>
        <p:txBody>
          <a:bodyPr/>
          <a:lstStyle/>
          <a:p>
            <a:r>
              <a:rPr lang="en-GB"/>
              <a:t>                               Activity</a:t>
            </a:r>
            <a:endParaRPr lang="en-US" dirty="0"/>
          </a:p>
        </p:txBody>
      </p:sp>
      <p:sp>
        <p:nvSpPr>
          <p:cNvPr id="3" name="Content Placeholder 2">
            <a:extLst>
              <a:ext uri="{FF2B5EF4-FFF2-40B4-BE49-F238E27FC236}">
                <a16:creationId xmlns:a16="http://schemas.microsoft.com/office/drawing/2014/main" id="{0FFB14E1-9017-4927-8F03-E903C19CCEA3}"/>
              </a:ext>
            </a:extLst>
          </p:cNvPr>
          <p:cNvSpPr>
            <a:spLocks noGrp="1"/>
          </p:cNvSpPr>
          <p:nvPr>
            <p:ph idx="1"/>
          </p:nvPr>
        </p:nvSpPr>
        <p:spPr>
          <a:solidFill>
            <a:schemeClr val="accent6">
              <a:lumMod val="40000"/>
              <a:lumOff val="60000"/>
            </a:schemeClr>
          </a:solidFill>
        </p:spPr>
        <p:txBody>
          <a:bodyPr>
            <a:normAutofit/>
          </a:bodyPr>
          <a:lstStyle/>
          <a:p>
            <a:r>
              <a:rPr lang="en-GB" sz="7200" dirty="0"/>
              <a:t>What areas of life could cultural values impact upon? </a:t>
            </a:r>
            <a:endParaRPr lang="en-US" sz="7200" dirty="0"/>
          </a:p>
        </p:txBody>
      </p:sp>
    </p:spTree>
    <p:extLst>
      <p:ext uri="{BB962C8B-B14F-4D97-AF65-F5344CB8AC3E}">
        <p14:creationId xmlns:p14="http://schemas.microsoft.com/office/powerpoint/2010/main" val="3502820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5139C-19F8-4D59-89AB-7EB484C9A44F}"/>
              </a:ext>
            </a:extLst>
          </p:cNvPr>
          <p:cNvSpPr>
            <a:spLocks noGrp="1"/>
          </p:cNvSpPr>
          <p:nvPr>
            <p:ph type="title"/>
          </p:nvPr>
        </p:nvSpPr>
        <p:spPr/>
        <p:txBody>
          <a:bodyPr/>
          <a:lstStyle/>
          <a:p>
            <a:r>
              <a:rPr lang="en-GB" dirty="0"/>
              <a:t>           Guidance for HSWF Volunteers</a:t>
            </a:r>
            <a:endParaRPr lang="en-US" dirty="0"/>
          </a:p>
        </p:txBody>
      </p:sp>
      <p:pic>
        <p:nvPicPr>
          <p:cNvPr id="5" name="Content Placeholder 4">
            <a:extLst>
              <a:ext uri="{FF2B5EF4-FFF2-40B4-BE49-F238E27FC236}">
                <a16:creationId xmlns:a16="http://schemas.microsoft.com/office/drawing/2014/main" id="{728FA1F6-65CC-471C-818D-4A0A1C9E45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94906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6ACB-9178-46E0-B1A5-E4D57C8A05F7}"/>
              </a:ext>
            </a:extLst>
          </p:cNvPr>
          <p:cNvSpPr>
            <a:spLocks noGrp="1"/>
          </p:cNvSpPr>
          <p:nvPr>
            <p:ph type="title"/>
          </p:nvPr>
        </p:nvSpPr>
        <p:spPr/>
        <p:txBody>
          <a:bodyPr/>
          <a:lstStyle/>
          <a:p>
            <a:r>
              <a:rPr lang="en-GB" dirty="0"/>
              <a:t>              </a:t>
            </a:r>
            <a:r>
              <a:rPr lang="en-GB" sz="6000" dirty="0"/>
              <a:t>Culture and Religion </a:t>
            </a:r>
            <a:endParaRPr lang="en-US" sz="6000" dirty="0"/>
          </a:p>
        </p:txBody>
      </p:sp>
      <p:sp>
        <p:nvSpPr>
          <p:cNvPr id="3" name="Content Placeholder 2">
            <a:extLst>
              <a:ext uri="{FF2B5EF4-FFF2-40B4-BE49-F238E27FC236}">
                <a16:creationId xmlns:a16="http://schemas.microsoft.com/office/drawing/2014/main" id="{33CC588D-6A12-42A3-8DF8-1447BC0DE5DC}"/>
              </a:ext>
            </a:extLst>
          </p:cNvPr>
          <p:cNvSpPr>
            <a:spLocks noGrp="1"/>
          </p:cNvSpPr>
          <p:nvPr>
            <p:ph idx="1"/>
          </p:nvPr>
        </p:nvSpPr>
        <p:spPr>
          <a:solidFill>
            <a:schemeClr val="accent6">
              <a:lumMod val="40000"/>
              <a:lumOff val="60000"/>
            </a:schemeClr>
          </a:solidFill>
        </p:spPr>
        <p:txBody>
          <a:bodyPr>
            <a:normAutofit/>
          </a:bodyPr>
          <a:lstStyle/>
          <a:p>
            <a:r>
              <a:rPr lang="en-GB" sz="6000" b="1" dirty="0"/>
              <a:t>Culture</a:t>
            </a:r>
            <a:r>
              <a:rPr lang="en-GB" sz="6000" dirty="0"/>
              <a:t> is a way of life; </a:t>
            </a:r>
            <a:r>
              <a:rPr lang="en-GB" sz="6000" b="1" dirty="0"/>
              <a:t>religion</a:t>
            </a:r>
            <a:r>
              <a:rPr lang="en-GB" sz="6000" dirty="0"/>
              <a:t> is a belief system.  </a:t>
            </a:r>
            <a:r>
              <a:rPr lang="en-GB" sz="6000" b="1" dirty="0"/>
              <a:t>Religion</a:t>
            </a:r>
            <a:r>
              <a:rPr lang="en-GB" sz="6000" dirty="0"/>
              <a:t> is one part of </a:t>
            </a:r>
            <a:r>
              <a:rPr lang="en-GB" sz="6000" b="1" dirty="0"/>
              <a:t>culture</a:t>
            </a:r>
            <a:r>
              <a:rPr lang="en-GB" sz="6000" dirty="0"/>
              <a:t>: it is the belief system involving questions of God.</a:t>
            </a:r>
            <a:endParaRPr lang="en-US" sz="6000" dirty="0"/>
          </a:p>
        </p:txBody>
      </p:sp>
    </p:spTree>
    <p:extLst>
      <p:ext uri="{BB962C8B-B14F-4D97-AF65-F5344CB8AC3E}">
        <p14:creationId xmlns:p14="http://schemas.microsoft.com/office/powerpoint/2010/main" val="1295563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7C890-CB6C-475B-93F1-C3EC2D60BCA7}"/>
              </a:ext>
            </a:extLst>
          </p:cNvPr>
          <p:cNvSpPr>
            <a:spLocks noGrp="1"/>
          </p:cNvSpPr>
          <p:nvPr>
            <p:ph type="title"/>
          </p:nvPr>
        </p:nvSpPr>
        <p:spPr/>
        <p:txBody>
          <a:bodyPr>
            <a:normAutofit/>
          </a:bodyPr>
          <a:lstStyle/>
          <a:p>
            <a:r>
              <a:rPr lang="en-GB" sz="6600" dirty="0">
                <a:solidFill>
                  <a:srgbClr val="FF0000"/>
                </a:solidFill>
              </a:rPr>
              <a:t>               Warning !</a:t>
            </a:r>
            <a:endParaRPr lang="en-US" sz="6600" dirty="0">
              <a:solidFill>
                <a:srgbClr val="FF0000"/>
              </a:solidFill>
            </a:endParaRPr>
          </a:p>
        </p:txBody>
      </p:sp>
      <p:sp>
        <p:nvSpPr>
          <p:cNvPr id="3" name="Content Placeholder 2">
            <a:extLst>
              <a:ext uri="{FF2B5EF4-FFF2-40B4-BE49-F238E27FC236}">
                <a16:creationId xmlns:a16="http://schemas.microsoft.com/office/drawing/2014/main" id="{D5630B61-947F-4953-938F-80E783495964}"/>
              </a:ext>
            </a:extLst>
          </p:cNvPr>
          <p:cNvSpPr>
            <a:spLocks noGrp="1"/>
          </p:cNvSpPr>
          <p:nvPr>
            <p:ph idx="1"/>
          </p:nvPr>
        </p:nvSpPr>
        <p:spPr>
          <a:solidFill>
            <a:schemeClr val="accent6">
              <a:lumMod val="40000"/>
              <a:lumOff val="60000"/>
            </a:schemeClr>
          </a:solidFill>
        </p:spPr>
        <p:txBody>
          <a:bodyPr>
            <a:normAutofit/>
          </a:bodyPr>
          <a:lstStyle/>
          <a:p>
            <a:r>
              <a:rPr lang="en-GB" sz="7200" dirty="0"/>
              <a:t>Do not assume that all families from a particular culture will have the same needs.</a:t>
            </a:r>
            <a:endParaRPr lang="en-US" sz="7200" dirty="0"/>
          </a:p>
        </p:txBody>
      </p:sp>
    </p:spTree>
    <p:extLst>
      <p:ext uri="{BB962C8B-B14F-4D97-AF65-F5344CB8AC3E}">
        <p14:creationId xmlns:p14="http://schemas.microsoft.com/office/powerpoint/2010/main" val="1186769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C1BA-29AC-49C5-91D8-7B47D6845504}"/>
              </a:ext>
            </a:extLst>
          </p:cNvPr>
          <p:cNvSpPr>
            <a:spLocks noGrp="1"/>
          </p:cNvSpPr>
          <p:nvPr>
            <p:ph type="title"/>
          </p:nvPr>
        </p:nvSpPr>
        <p:spPr/>
        <p:txBody>
          <a:bodyPr>
            <a:normAutofit/>
          </a:bodyPr>
          <a:lstStyle/>
          <a:p>
            <a:r>
              <a:rPr lang="en-GB" sz="6600" dirty="0"/>
              <a:t>              Culture is….</a:t>
            </a:r>
            <a:endParaRPr lang="en-US" sz="6600" dirty="0"/>
          </a:p>
        </p:txBody>
      </p:sp>
      <p:sp>
        <p:nvSpPr>
          <p:cNvPr id="4" name="Content Placeholder 3">
            <a:extLst>
              <a:ext uri="{FF2B5EF4-FFF2-40B4-BE49-F238E27FC236}">
                <a16:creationId xmlns:a16="http://schemas.microsoft.com/office/drawing/2014/main" id="{003B365F-19B0-4F7B-8B6E-A5E1A8B7842E}"/>
              </a:ext>
            </a:extLst>
          </p:cNvPr>
          <p:cNvSpPr>
            <a:spLocks noGrp="1"/>
          </p:cNvSpPr>
          <p:nvPr>
            <p:ph idx="1"/>
          </p:nvPr>
        </p:nvSpPr>
        <p:spPr/>
        <p:txBody>
          <a:bodyPr/>
          <a:lstStyle/>
          <a:p>
            <a:endParaRPr lang="en-US" dirty="0"/>
          </a:p>
        </p:txBody>
      </p:sp>
      <p:sp>
        <p:nvSpPr>
          <p:cNvPr id="8" name="Content Placeholder 2">
            <a:extLst>
              <a:ext uri="{FF2B5EF4-FFF2-40B4-BE49-F238E27FC236}">
                <a16:creationId xmlns:a16="http://schemas.microsoft.com/office/drawing/2014/main" id="{CCE533CE-2ECD-4D10-94AD-2D2810A3CEA1}"/>
              </a:ext>
            </a:extLst>
          </p:cNvPr>
          <p:cNvSpPr txBox="1">
            <a:spLocks/>
          </p:cNvSpPr>
          <p:nvPr/>
        </p:nvSpPr>
        <p:spPr>
          <a:xfrm>
            <a:off x="676837" y="1825625"/>
            <a:ext cx="10515600" cy="4351338"/>
          </a:xfrm>
          <a:prstGeom prst="rect">
            <a:avLst/>
          </a:prstGeom>
          <a:solidFill>
            <a:schemeClr val="accent6">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9600" dirty="0"/>
              <a:t>   A people's whole   </a:t>
            </a:r>
          </a:p>
          <a:p>
            <a:pPr marL="0" indent="0">
              <a:buFont typeface="Arial" panose="020B0604020202020204" pitchFamily="34" charset="0"/>
              <a:buNone/>
            </a:pPr>
            <a:r>
              <a:rPr lang="en-GB" sz="9600" dirty="0"/>
              <a:t>   way of life</a:t>
            </a:r>
            <a:endParaRPr lang="en-US" sz="9600" dirty="0"/>
          </a:p>
        </p:txBody>
      </p:sp>
      <p:pic>
        <p:nvPicPr>
          <p:cNvPr id="9" name="Picture 2" descr="Image result for cultural awareness">
            <a:extLst>
              <a:ext uri="{FF2B5EF4-FFF2-40B4-BE49-F238E27FC236}">
                <a16:creationId xmlns:a16="http://schemas.microsoft.com/office/drawing/2014/main" id="{8020EE01-506F-426C-B3ED-CAF54CD9E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574" y="3536409"/>
            <a:ext cx="3561619" cy="237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68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40E59-E647-4AFD-A19F-12AABDDA854C}"/>
              </a:ext>
            </a:extLst>
          </p:cNvPr>
          <p:cNvSpPr>
            <a:spLocks noGrp="1"/>
          </p:cNvSpPr>
          <p:nvPr>
            <p:ph type="title"/>
          </p:nvPr>
        </p:nvSpPr>
        <p:spPr/>
        <p:txBody>
          <a:bodyPr>
            <a:normAutofit/>
          </a:bodyPr>
          <a:lstStyle/>
          <a:p>
            <a:r>
              <a:rPr lang="en-GB" sz="6000" dirty="0"/>
              <a:t>   What does culture look like ?</a:t>
            </a:r>
            <a:endParaRPr lang="en-US" sz="6000" dirty="0"/>
          </a:p>
        </p:txBody>
      </p:sp>
      <p:sp>
        <p:nvSpPr>
          <p:cNvPr id="3" name="Content Placeholder 2">
            <a:extLst>
              <a:ext uri="{FF2B5EF4-FFF2-40B4-BE49-F238E27FC236}">
                <a16:creationId xmlns:a16="http://schemas.microsoft.com/office/drawing/2014/main" id="{8E907EED-A783-4C1A-BD17-00417B173EDE}"/>
              </a:ext>
            </a:extLst>
          </p:cNvPr>
          <p:cNvSpPr>
            <a:spLocks noGrp="1"/>
          </p:cNvSpPr>
          <p:nvPr>
            <p:ph idx="1"/>
          </p:nvPr>
        </p:nvSpPr>
        <p:spPr>
          <a:solidFill>
            <a:schemeClr val="accent6">
              <a:lumMod val="40000"/>
              <a:lumOff val="60000"/>
            </a:schemeClr>
          </a:solidFill>
        </p:spPr>
        <p:txBody>
          <a:bodyPr>
            <a:noAutofit/>
          </a:bodyPr>
          <a:lstStyle/>
          <a:p>
            <a:r>
              <a:rPr lang="en-GB" sz="4000" dirty="0"/>
              <a:t>Culture can be seen as multi-layered </a:t>
            </a:r>
            <a:r>
              <a:rPr lang="en-GB" sz="4000" b="1" dirty="0"/>
              <a:t>like an Iceberg</a:t>
            </a:r>
            <a:r>
              <a:rPr lang="en-GB" sz="4000" dirty="0"/>
              <a:t>. Surface level cultural behaviours are visible. We can identify the language, body language, rituals and symbols that mark cultural groups. The jargon and rituals of the legal profession, and the white coats and bedside manner of medical workers are examples of such manifestations. </a:t>
            </a:r>
            <a:endParaRPr lang="en-US" sz="4000" dirty="0"/>
          </a:p>
        </p:txBody>
      </p:sp>
    </p:spTree>
    <p:extLst>
      <p:ext uri="{BB962C8B-B14F-4D97-AF65-F5344CB8AC3E}">
        <p14:creationId xmlns:p14="http://schemas.microsoft.com/office/powerpoint/2010/main" val="383811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C244-5BCD-402F-875F-36107C699E2B}"/>
              </a:ext>
            </a:extLst>
          </p:cNvPr>
          <p:cNvSpPr>
            <a:spLocks noGrp="1"/>
          </p:cNvSpPr>
          <p:nvPr>
            <p:ph type="title"/>
          </p:nvPr>
        </p:nvSpPr>
        <p:spPr/>
        <p:txBody>
          <a:bodyPr/>
          <a:lstStyle/>
          <a:p>
            <a:r>
              <a:rPr lang="en-GB" b="1" dirty="0"/>
              <a:t>                           </a:t>
            </a:r>
            <a:r>
              <a:rPr lang="en-GB" sz="7200" dirty="0"/>
              <a:t>Less visible</a:t>
            </a:r>
            <a:endParaRPr lang="en-US" sz="7200" dirty="0"/>
          </a:p>
        </p:txBody>
      </p:sp>
      <p:sp>
        <p:nvSpPr>
          <p:cNvPr id="3" name="Content Placeholder 2">
            <a:extLst>
              <a:ext uri="{FF2B5EF4-FFF2-40B4-BE49-F238E27FC236}">
                <a16:creationId xmlns:a16="http://schemas.microsoft.com/office/drawing/2014/main" id="{CD31B467-E15C-47F4-A7AF-C46C5608C35B}"/>
              </a:ext>
            </a:extLst>
          </p:cNvPr>
          <p:cNvSpPr>
            <a:spLocks noGrp="1"/>
          </p:cNvSpPr>
          <p:nvPr>
            <p:ph idx="1"/>
          </p:nvPr>
        </p:nvSpPr>
        <p:spPr>
          <a:solidFill>
            <a:schemeClr val="accent6">
              <a:lumMod val="40000"/>
              <a:lumOff val="60000"/>
            </a:schemeClr>
          </a:solidFill>
        </p:spPr>
        <p:txBody>
          <a:bodyPr>
            <a:normAutofit/>
          </a:bodyPr>
          <a:lstStyle/>
          <a:p>
            <a:r>
              <a:rPr lang="en-GB" sz="4400" dirty="0"/>
              <a:t>are behavioural orientations associated with cultures - for instance, how people tend to  listen.</a:t>
            </a:r>
          </a:p>
          <a:p>
            <a:r>
              <a:rPr lang="en-GB" sz="4400" dirty="0"/>
              <a:t>Values (ideas or beliefs to which strong emotions are attached). </a:t>
            </a:r>
          </a:p>
        </p:txBody>
      </p:sp>
    </p:spTree>
    <p:extLst>
      <p:ext uri="{BB962C8B-B14F-4D97-AF65-F5344CB8AC3E}">
        <p14:creationId xmlns:p14="http://schemas.microsoft.com/office/powerpoint/2010/main" val="2845212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4EA011-A85D-49A1-AAE6-FCE88852B513}"/>
              </a:ext>
            </a:extLst>
          </p:cNvPr>
          <p:cNvSpPr>
            <a:spLocks noGrp="1"/>
          </p:cNvSpPr>
          <p:nvPr>
            <p:ph idx="4294967295"/>
          </p:nvPr>
        </p:nvSpPr>
        <p:spPr>
          <a:xfrm>
            <a:off x="2921709" y="2275247"/>
            <a:ext cx="8848165" cy="43322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Times New Roman" panose="02020603050405020304" pitchFamily="18" charset="0"/>
                <a:cs typeface="Times New Roman" panose="02020603050405020304" pitchFamily="18" charset="0"/>
              </a:rPr>
              <a:t> </a:t>
            </a:r>
          </a:p>
        </p:txBody>
      </p:sp>
      <p:sp>
        <p:nvSpPr>
          <p:cNvPr id="5" name="Flowchart: Extract 4">
            <a:extLst>
              <a:ext uri="{FF2B5EF4-FFF2-40B4-BE49-F238E27FC236}">
                <a16:creationId xmlns:a16="http://schemas.microsoft.com/office/drawing/2014/main" id="{CD34B0DA-D050-4D58-9466-07F9B335DB3B}"/>
              </a:ext>
            </a:extLst>
          </p:cNvPr>
          <p:cNvSpPr/>
          <p:nvPr/>
        </p:nvSpPr>
        <p:spPr>
          <a:xfrm>
            <a:off x="5598515" y="1141772"/>
            <a:ext cx="2200275" cy="1133475"/>
          </a:xfrm>
          <a:prstGeom prst="flowChartExtra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Connector 5">
            <a:extLst>
              <a:ext uri="{FF2B5EF4-FFF2-40B4-BE49-F238E27FC236}">
                <a16:creationId xmlns:a16="http://schemas.microsoft.com/office/drawing/2014/main" id="{744B5CD4-B3F4-406C-B158-99FDA3396E2E}"/>
              </a:ext>
            </a:extLst>
          </p:cNvPr>
          <p:cNvSpPr/>
          <p:nvPr/>
        </p:nvSpPr>
        <p:spPr>
          <a:xfrm>
            <a:off x="4972050" y="6136005"/>
            <a:ext cx="190500" cy="219075"/>
          </a:xfrm>
          <a:prstGeom prst="flowChartConnector">
            <a:avLst/>
          </a:prstGeom>
          <a:solidFill>
            <a:srgbClr val="7030A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14">
            <a:extLst>
              <a:ext uri="{FF2B5EF4-FFF2-40B4-BE49-F238E27FC236}">
                <a16:creationId xmlns:a16="http://schemas.microsoft.com/office/drawing/2014/main" id="{54AA06E0-5AAC-4F34-AA2D-B4186B47BD13}"/>
              </a:ext>
            </a:extLst>
          </p:cNvPr>
          <p:cNvSpPr>
            <a:spLocks noChangeArrowheads="1"/>
          </p:cNvSpPr>
          <p:nvPr/>
        </p:nvSpPr>
        <p:spPr bwMode="auto">
          <a:xfrm>
            <a:off x="7475332" y="5009258"/>
            <a:ext cx="3591598" cy="726301"/>
          </a:xfrm>
          <a:prstGeom prst="rect">
            <a:avLst/>
          </a:prstGeom>
          <a:solidFill>
            <a:srgbClr val="B4C6E7"/>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Communication styles</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
        <p:nvSpPr>
          <p:cNvPr id="8" name="Text Box 18">
            <a:extLst>
              <a:ext uri="{FF2B5EF4-FFF2-40B4-BE49-F238E27FC236}">
                <a16:creationId xmlns:a16="http://schemas.microsoft.com/office/drawing/2014/main" id="{DCE02C7A-0572-4EDF-85DC-BAF7EF71938C}"/>
              </a:ext>
            </a:extLst>
          </p:cNvPr>
          <p:cNvSpPr txBox="1">
            <a:spLocks noChangeArrowheads="1"/>
          </p:cNvSpPr>
          <p:nvPr/>
        </p:nvSpPr>
        <p:spPr bwMode="auto">
          <a:xfrm>
            <a:off x="5968758" y="4369788"/>
            <a:ext cx="1453123" cy="541584"/>
          </a:xfrm>
          <a:prstGeom prst="rect">
            <a:avLst/>
          </a:prstGeom>
          <a:solidFill>
            <a:srgbClr val="B4C6E7"/>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Values</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
        <p:nvSpPr>
          <p:cNvPr id="9" name="Text Box 20">
            <a:extLst>
              <a:ext uri="{FF2B5EF4-FFF2-40B4-BE49-F238E27FC236}">
                <a16:creationId xmlns:a16="http://schemas.microsoft.com/office/drawing/2014/main" id="{EECA470B-7E83-4180-A195-A4422144FDFB}"/>
              </a:ext>
            </a:extLst>
          </p:cNvPr>
          <p:cNvSpPr txBox="1">
            <a:spLocks noChangeArrowheads="1"/>
          </p:cNvSpPr>
          <p:nvPr/>
        </p:nvSpPr>
        <p:spPr bwMode="auto">
          <a:xfrm>
            <a:off x="3599105" y="2613004"/>
            <a:ext cx="2411730" cy="582524"/>
          </a:xfrm>
          <a:prstGeom prst="rect">
            <a:avLst/>
          </a:prstGeom>
          <a:solidFill>
            <a:srgbClr val="8EAADB"/>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Listening styles</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
        <p:nvSpPr>
          <p:cNvPr id="11" name="Text Box 22">
            <a:extLst>
              <a:ext uri="{FF2B5EF4-FFF2-40B4-BE49-F238E27FC236}">
                <a16:creationId xmlns:a16="http://schemas.microsoft.com/office/drawing/2014/main" id="{44444C6E-2732-47CF-922F-36FE3939F445}"/>
              </a:ext>
            </a:extLst>
          </p:cNvPr>
          <p:cNvSpPr txBox="1">
            <a:spLocks noChangeArrowheads="1"/>
          </p:cNvSpPr>
          <p:nvPr/>
        </p:nvSpPr>
        <p:spPr bwMode="auto">
          <a:xfrm>
            <a:off x="7588343" y="3619812"/>
            <a:ext cx="3365576" cy="606673"/>
          </a:xfrm>
          <a:prstGeom prst="rect">
            <a:avLst/>
          </a:prstGeom>
          <a:solidFill>
            <a:srgbClr val="B4C6E7"/>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Beliefs about formality</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
        <p:nvSpPr>
          <p:cNvPr id="12" name="Text Box 23">
            <a:extLst>
              <a:ext uri="{FF2B5EF4-FFF2-40B4-BE49-F238E27FC236}">
                <a16:creationId xmlns:a16="http://schemas.microsoft.com/office/drawing/2014/main" id="{FA1F2D95-D828-4D47-8EDC-E6ADFCBD9981}"/>
              </a:ext>
            </a:extLst>
          </p:cNvPr>
          <p:cNvSpPr txBox="1">
            <a:spLocks noChangeArrowheads="1"/>
          </p:cNvSpPr>
          <p:nvPr/>
        </p:nvSpPr>
        <p:spPr bwMode="auto">
          <a:xfrm>
            <a:off x="3633787" y="3433416"/>
            <a:ext cx="1964728" cy="895587"/>
          </a:xfrm>
          <a:prstGeom prst="rect">
            <a:avLst/>
          </a:prstGeom>
          <a:solidFill>
            <a:srgbClr val="8EAADB"/>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Beliefs about hierarchy</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
        <p:nvSpPr>
          <p:cNvPr id="13" name="Text Box 25">
            <a:extLst>
              <a:ext uri="{FF2B5EF4-FFF2-40B4-BE49-F238E27FC236}">
                <a16:creationId xmlns:a16="http://schemas.microsoft.com/office/drawing/2014/main" id="{9D1425FE-B66A-4682-9DF7-80E1AF19E569}"/>
              </a:ext>
            </a:extLst>
          </p:cNvPr>
          <p:cNvSpPr txBox="1">
            <a:spLocks noChangeArrowheads="1"/>
          </p:cNvSpPr>
          <p:nvPr/>
        </p:nvSpPr>
        <p:spPr bwMode="auto">
          <a:xfrm>
            <a:off x="3633787" y="5164996"/>
            <a:ext cx="2334971" cy="882169"/>
          </a:xfrm>
          <a:prstGeom prst="rect">
            <a:avLst/>
          </a:prstGeom>
          <a:solidFill>
            <a:srgbClr val="8EAADB"/>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Beliefs about silence</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
        <p:nvSpPr>
          <p:cNvPr id="14" name="Text Box 26">
            <a:extLst>
              <a:ext uri="{FF2B5EF4-FFF2-40B4-BE49-F238E27FC236}">
                <a16:creationId xmlns:a16="http://schemas.microsoft.com/office/drawing/2014/main" id="{D29DF2DB-80DF-433E-848E-50F4A06F34FE}"/>
              </a:ext>
            </a:extLst>
          </p:cNvPr>
          <p:cNvSpPr txBox="1">
            <a:spLocks noChangeArrowheads="1"/>
          </p:cNvSpPr>
          <p:nvPr/>
        </p:nvSpPr>
        <p:spPr bwMode="auto">
          <a:xfrm>
            <a:off x="8725461" y="2617279"/>
            <a:ext cx="2191870" cy="643772"/>
          </a:xfrm>
          <a:prstGeom prst="rect">
            <a:avLst/>
          </a:prstGeom>
          <a:solidFill>
            <a:srgbClr val="B4C6E7"/>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Basic truths</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27">
            <a:extLst>
              <a:ext uri="{FF2B5EF4-FFF2-40B4-BE49-F238E27FC236}">
                <a16:creationId xmlns:a16="http://schemas.microsoft.com/office/drawing/2014/main" id="{6CA09C77-3B56-43C6-A862-E5E720768B5A}"/>
              </a:ext>
            </a:extLst>
          </p:cNvPr>
          <p:cNvSpPr txBox="1">
            <a:spLocks noChangeArrowheads="1"/>
          </p:cNvSpPr>
          <p:nvPr/>
        </p:nvSpPr>
        <p:spPr bwMode="auto">
          <a:xfrm>
            <a:off x="606909" y="3332255"/>
            <a:ext cx="2173045" cy="1181789"/>
          </a:xfrm>
          <a:prstGeom prst="rect">
            <a:avLst/>
          </a:prstGeom>
          <a:solidFill>
            <a:schemeClr val="bg1"/>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80% invisible</a:t>
            </a:r>
            <a:endParaRPr kumimoji="0" lang="en-GB" altLang="en-US" sz="3600" b="0" i="0" u="none" strike="noStrike" cap="none" normalizeH="0" baseline="0" dirty="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666D8AC8-DE02-4AC7-B322-2100180E200F}"/>
              </a:ext>
            </a:extLst>
          </p:cNvPr>
          <p:cNvSpPr>
            <a:spLocks noChangeArrowheads="1"/>
          </p:cNvSpPr>
          <p:nvPr/>
        </p:nvSpPr>
        <p:spPr bwMode="auto">
          <a:xfrm>
            <a:off x="873244" y="380210"/>
            <a:ext cx="2725861"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GB"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4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20%</a:t>
            </a:r>
            <a:endParaRPr lang="en-US" sz="4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visible                                                                             </a:t>
            </a:r>
            <a:endParaRPr kumimoji="0" lang="en-US" altLang="en-US" sz="4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BF5A534C-A3BE-4466-BF62-AC33E1546403}"/>
              </a:ext>
            </a:extLst>
          </p:cNvPr>
          <p:cNvSpPr>
            <a:spLocks noChangeArrowheads="1"/>
          </p:cNvSpPr>
          <p:nvPr/>
        </p:nvSpPr>
        <p:spPr bwMode="auto">
          <a:xfrm>
            <a:off x="3633787" y="501310"/>
            <a:ext cx="259277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Language and non verbal</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rPr>
              <a:t>communication</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8" name="Rectangle 21">
            <a:extLst>
              <a:ext uri="{FF2B5EF4-FFF2-40B4-BE49-F238E27FC236}">
                <a16:creationId xmlns:a16="http://schemas.microsoft.com/office/drawing/2014/main" id="{07FAA100-BC80-4C19-8E4B-C4651837F16E}"/>
              </a:ext>
            </a:extLst>
          </p:cNvPr>
          <p:cNvSpPr>
            <a:spLocks noChangeArrowheads="1"/>
          </p:cNvSpPr>
          <p:nvPr/>
        </p:nvSpPr>
        <p:spPr bwMode="auto">
          <a:xfrm>
            <a:off x="152400" y="81366"/>
            <a:ext cx="329004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panose="020B0604020202020204" pitchFamily="34" charset="0"/>
              </a:rPr>
              <a:t>               </a:t>
            </a:r>
            <a:r>
              <a:rPr kumimoji="0" lang="en-GB" altLang="en-US" sz="6000" b="0" i="0" u="none" strike="noStrike" cap="none" normalizeH="0" baseline="0" dirty="0">
                <a:ln>
                  <a:noFill/>
                </a:ln>
                <a:solidFill>
                  <a:schemeClr val="tx1"/>
                </a:solidFill>
                <a:effectLst/>
                <a:latin typeface="Arial" panose="020B0604020202020204" pitchFamily="34" charset="0"/>
              </a:rPr>
              <a:t>         </a:t>
            </a:r>
            <a:r>
              <a:rPr kumimoji="0" lang="en-GB" altLang="en-US" sz="4000" b="0" i="0" u="none" strike="noStrike" cap="none" normalizeH="0" baseline="0" dirty="0">
                <a:ln>
                  <a:noFill/>
                </a:ln>
                <a:solidFill>
                  <a:schemeClr val="tx1"/>
                </a:solidFill>
                <a:effectLst/>
                <a:latin typeface="Arial" panose="020B0604020202020204" pitchFamily="34" charset="0"/>
              </a:rPr>
              <a:t>          </a:t>
            </a:r>
            <a:r>
              <a:rPr kumimoji="0" lang="en-GB" altLang="en-US" sz="1800" b="0" i="0" u="none" strike="noStrike" cap="none" normalizeH="0" baseline="0" dirty="0">
                <a:ln>
                  <a:noFill/>
                </a:ln>
                <a:solidFill>
                  <a:schemeClr val="tx1"/>
                </a:solidFill>
                <a:effectLst/>
                <a:latin typeface="Arial" panose="020B0604020202020204" pitchFamily="34" charset="0"/>
              </a:rPr>
              <a:t>               </a:t>
            </a:r>
          </a:p>
        </p:txBody>
      </p:sp>
      <p:sp>
        <p:nvSpPr>
          <p:cNvPr id="20" name="Rectangle 19">
            <a:extLst>
              <a:ext uri="{FF2B5EF4-FFF2-40B4-BE49-F238E27FC236}">
                <a16:creationId xmlns:a16="http://schemas.microsoft.com/office/drawing/2014/main" id="{F95003FF-1A6B-49B5-80CA-0369FE69057E}"/>
              </a:ext>
            </a:extLst>
          </p:cNvPr>
          <p:cNvSpPr/>
          <p:nvPr/>
        </p:nvSpPr>
        <p:spPr>
          <a:xfrm>
            <a:off x="3048000" y="2967335"/>
            <a:ext cx="6096000" cy="369332"/>
          </a:xfrm>
          <a:prstGeom prst="rect">
            <a:avLst/>
          </a:prstGeom>
        </p:spPr>
        <p:txBody>
          <a:bodyPr>
            <a:spAutoFit/>
          </a:bodyPr>
          <a:lstStyle/>
          <a:p>
            <a:pPr lvl="0" eaLnBrk="0" fontAlgn="base" hangingPunct="0">
              <a:spcBef>
                <a:spcPct val="0"/>
              </a:spcBef>
              <a:spcAft>
                <a:spcPct val="0"/>
              </a:spcAft>
            </a:pPr>
            <a:r>
              <a:rPr lang="en-GB" altLang="en-US" dirty="0">
                <a:latin typeface="Arial" panose="020B0604020202020204" pitchFamily="34" charset="0"/>
                <a:ea typeface="Calibri" panose="020F0502020204030204" pitchFamily="34" charset="0"/>
                <a:cs typeface="Arial" panose="020B0604020202020204" pitchFamily="34" charset="0"/>
              </a:rPr>
              <a:t>                                                            </a:t>
            </a:r>
            <a:endParaRPr lang="en-US" altLang="en-US" sz="1200" dirty="0"/>
          </a:p>
        </p:txBody>
      </p:sp>
      <p:sp>
        <p:nvSpPr>
          <p:cNvPr id="21" name="TextBox 20">
            <a:extLst>
              <a:ext uri="{FF2B5EF4-FFF2-40B4-BE49-F238E27FC236}">
                <a16:creationId xmlns:a16="http://schemas.microsoft.com/office/drawing/2014/main" id="{7ACC3BF2-D319-4F8D-B3FF-AE5D16366C94}"/>
              </a:ext>
            </a:extLst>
          </p:cNvPr>
          <p:cNvSpPr txBox="1"/>
          <p:nvPr/>
        </p:nvSpPr>
        <p:spPr>
          <a:xfrm>
            <a:off x="7787808" y="538367"/>
            <a:ext cx="2033588"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Rituals and symbols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5204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4407-A1DA-4FEC-BFA6-5ED24F7B22F9}"/>
              </a:ext>
            </a:extLst>
          </p:cNvPr>
          <p:cNvSpPr>
            <a:spLocks noGrp="1"/>
          </p:cNvSpPr>
          <p:nvPr>
            <p:ph type="title"/>
          </p:nvPr>
        </p:nvSpPr>
        <p:spPr/>
        <p:txBody>
          <a:bodyPr/>
          <a:lstStyle/>
          <a:p>
            <a:r>
              <a:rPr lang="en-GB" dirty="0"/>
              <a:t>                           Asian Culture</a:t>
            </a:r>
            <a:endParaRPr lang="en-US" dirty="0"/>
          </a:p>
        </p:txBody>
      </p:sp>
      <p:sp>
        <p:nvSpPr>
          <p:cNvPr id="3" name="Content Placeholder 2">
            <a:extLst>
              <a:ext uri="{FF2B5EF4-FFF2-40B4-BE49-F238E27FC236}">
                <a16:creationId xmlns:a16="http://schemas.microsoft.com/office/drawing/2014/main" id="{CB3F5D9B-E28E-4472-9C7D-3ED854208F47}"/>
              </a:ext>
            </a:extLst>
          </p:cNvPr>
          <p:cNvSpPr>
            <a:spLocks noGrp="1"/>
          </p:cNvSpPr>
          <p:nvPr>
            <p:ph idx="1"/>
          </p:nvPr>
        </p:nvSpPr>
        <p:spPr>
          <a:xfrm>
            <a:off x="838200" y="1420008"/>
            <a:ext cx="10515600" cy="5045337"/>
          </a:xfrm>
          <a:solidFill>
            <a:schemeClr val="accent6">
              <a:lumMod val="40000"/>
              <a:lumOff val="60000"/>
            </a:schemeClr>
          </a:solidFill>
        </p:spPr>
        <p:txBody>
          <a:bodyPr>
            <a:normAutofit/>
          </a:bodyPr>
          <a:lstStyle/>
          <a:p>
            <a:r>
              <a:rPr lang="en-GB" dirty="0"/>
              <a:t>Includes Bangladeshi, Pakistani and Indian cultures</a:t>
            </a:r>
          </a:p>
          <a:p>
            <a:r>
              <a:rPr lang="en-GB" dirty="0"/>
              <a:t>Islam is main religion in Bangladesh and Pakistan, Hinduism in India.</a:t>
            </a:r>
          </a:p>
          <a:p>
            <a:r>
              <a:rPr lang="en-GB" dirty="0"/>
              <a:t>Hindi, Bengali, Urdu and English are most commonly spoken languages</a:t>
            </a:r>
          </a:p>
          <a:p>
            <a:r>
              <a:rPr lang="en-GB" dirty="0"/>
              <a:t>A strict respect for age and seniority</a:t>
            </a:r>
          </a:p>
          <a:p>
            <a:r>
              <a:rPr lang="en-GB" dirty="0"/>
              <a:t>Proud tradition of hospitality as gesture of good faith</a:t>
            </a:r>
          </a:p>
          <a:p>
            <a:r>
              <a:rPr lang="en-GB" dirty="0"/>
              <a:t>Most Hindus are vegetarian and consider the cow sacred</a:t>
            </a:r>
          </a:p>
          <a:p>
            <a:r>
              <a:rPr lang="en-GB" dirty="0"/>
              <a:t>Highly regard academic qualifications </a:t>
            </a:r>
          </a:p>
          <a:p>
            <a:r>
              <a:rPr lang="en-GB" dirty="0"/>
              <a:t>Most meals are served as shared dishes</a:t>
            </a:r>
          </a:p>
          <a:p>
            <a:endParaRPr lang="en-GB" dirty="0"/>
          </a:p>
          <a:p>
            <a:endParaRPr lang="en-US" dirty="0"/>
          </a:p>
        </p:txBody>
      </p:sp>
    </p:spTree>
    <p:extLst>
      <p:ext uri="{BB962C8B-B14F-4D97-AF65-F5344CB8AC3E}">
        <p14:creationId xmlns:p14="http://schemas.microsoft.com/office/powerpoint/2010/main" val="1067066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1532</Words>
  <Application>Microsoft Office PowerPoint</Application>
  <PresentationFormat>Widescreen</PresentationFormat>
  <Paragraphs>136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Cultural Awareness Training </vt:lpstr>
      <vt:lpstr>        What do we mean by Culture ?</vt:lpstr>
      <vt:lpstr>              Culture and Religion </vt:lpstr>
      <vt:lpstr>               Warning !</vt:lpstr>
      <vt:lpstr>              Culture is….</vt:lpstr>
      <vt:lpstr>   What does culture look like ?</vt:lpstr>
      <vt:lpstr>                           Less visible</vt:lpstr>
      <vt:lpstr>PowerPoint Presentation</vt:lpstr>
      <vt:lpstr>                           Asian Culture</vt:lpstr>
      <vt:lpstr>                              Top Tips </vt:lpstr>
      <vt:lpstr>                      African/Caribbean</vt:lpstr>
      <vt:lpstr>                              Top Tips</vt:lpstr>
      <vt:lpstr>                             Chinese</vt:lpstr>
      <vt:lpstr>                              Top Tips</vt:lpstr>
      <vt:lpstr>                   Gypsy Roma Travellers</vt:lpstr>
      <vt:lpstr>                                Top Tips</vt:lpstr>
      <vt:lpstr>                             Christianity</vt:lpstr>
      <vt:lpstr>                              Top Tips</vt:lpstr>
      <vt:lpstr>                                Islam</vt:lpstr>
      <vt:lpstr>                             Top Tips</vt:lpstr>
      <vt:lpstr>                            Judaism</vt:lpstr>
      <vt:lpstr>                            Top Tips</vt:lpstr>
      <vt:lpstr>                               Activity</vt:lpstr>
      <vt:lpstr>           Guidance for HSWF Volunteers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Awareness Training </dc:title>
  <dc:creator>belinda derby</dc:creator>
  <cp:lastModifiedBy>belinda derby</cp:lastModifiedBy>
  <cp:revision>84</cp:revision>
  <cp:lastPrinted>2017-09-26T13:17:21Z</cp:lastPrinted>
  <dcterms:created xsi:type="dcterms:W3CDTF">2017-08-22T08:23:05Z</dcterms:created>
  <dcterms:modified xsi:type="dcterms:W3CDTF">2017-09-26T13:17:25Z</dcterms:modified>
</cp:coreProperties>
</file>