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1" r:id="rId4"/>
    <p:sldId id="262" r:id="rId5"/>
    <p:sldId id="263" r:id="rId6"/>
    <p:sldId id="27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797675" cy="9926638"/>
  <p:defaultTextStyle>
    <a:defPPr>
      <a:defRPr lang="en-US"/>
    </a:defPPr>
    <a:lvl1pPr marL="0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5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6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19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0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A1B9D-0764-4349-A74B-91BB322B37E8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AA1C-7B95-4BB8-A969-703B567724F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8C5F5-3B2F-437A-91BD-83CEDD898F87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8FD78-201D-411F-946B-871516411F1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FD78-201D-411F-946B-871516411F1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1" indent="0">
              <a:buNone/>
              <a:defRPr sz="2000" b="1"/>
            </a:lvl2pPr>
            <a:lvl3pPr marL="914263" indent="0">
              <a:buNone/>
              <a:defRPr sz="1800" b="1"/>
            </a:lvl3pPr>
            <a:lvl4pPr marL="1371394" indent="0">
              <a:buNone/>
              <a:defRPr sz="1600" b="1"/>
            </a:lvl4pPr>
            <a:lvl5pPr marL="1828525" indent="0">
              <a:buNone/>
              <a:defRPr sz="1600" b="1"/>
            </a:lvl5pPr>
            <a:lvl6pPr marL="2285656" indent="0">
              <a:buNone/>
              <a:defRPr sz="1600" b="1"/>
            </a:lvl6pPr>
            <a:lvl7pPr marL="2742787" indent="0">
              <a:buNone/>
              <a:defRPr sz="1600" b="1"/>
            </a:lvl7pPr>
            <a:lvl8pPr marL="3199919" indent="0">
              <a:buNone/>
              <a:defRPr sz="1600" b="1"/>
            </a:lvl8pPr>
            <a:lvl9pPr marL="365705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1" indent="0">
              <a:buNone/>
              <a:defRPr sz="2000" b="1"/>
            </a:lvl2pPr>
            <a:lvl3pPr marL="914263" indent="0">
              <a:buNone/>
              <a:defRPr sz="1800" b="1"/>
            </a:lvl3pPr>
            <a:lvl4pPr marL="1371394" indent="0">
              <a:buNone/>
              <a:defRPr sz="1600" b="1"/>
            </a:lvl4pPr>
            <a:lvl5pPr marL="1828525" indent="0">
              <a:buNone/>
              <a:defRPr sz="1600" b="1"/>
            </a:lvl5pPr>
            <a:lvl6pPr marL="2285656" indent="0">
              <a:buNone/>
              <a:defRPr sz="1600" b="1"/>
            </a:lvl6pPr>
            <a:lvl7pPr marL="2742787" indent="0">
              <a:buNone/>
              <a:defRPr sz="1600" b="1"/>
            </a:lvl7pPr>
            <a:lvl8pPr marL="3199919" indent="0">
              <a:buNone/>
              <a:defRPr sz="1600" b="1"/>
            </a:lvl8pPr>
            <a:lvl9pPr marL="365705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1" indent="0">
              <a:buNone/>
              <a:defRPr sz="1200"/>
            </a:lvl2pPr>
            <a:lvl3pPr marL="914263" indent="0">
              <a:buNone/>
              <a:defRPr sz="1000"/>
            </a:lvl3pPr>
            <a:lvl4pPr marL="1371394" indent="0">
              <a:buNone/>
              <a:defRPr sz="900"/>
            </a:lvl4pPr>
            <a:lvl5pPr marL="1828525" indent="0">
              <a:buNone/>
              <a:defRPr sz="900"/>
            </a:lvl5pPr>
            <a:lvl6pPr marL="2285656" indent="0">
              <a:buNone/>
              <a:defRPr sz="900"/>
            </a:lvl6pPr>
            <a:lvl7pPr marL="2742787" indent="0">
              <a:buNone/>
              <a:defRPr sz="900"/>
            </a:lvl7pPr>
            <a:lvl8pPr marL="3199919" indent="0">
              <a:buNone/>
              <a:defRPr sz="900"/>
            </a:lvl8pPr>
            <a:lvl9pPr marL="365705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31" indent="0">
              <a:buNone/>
              <a:defRPr sz="2800"/>
            </a:lvl2pPr>
            <a:lvl3pPr marL="914263" indent="0">
              <a:buNone/>
              <a:defRPr sz="2400"/>
            </a:lvl3pPr>
            <a:lvl4pPr marL="1371394" indent="0">
              <a:buNone/>
              <a:defRPr sz="2000"/>
            </a:lvl4pPr>
            <a:lvl5pPr marL="1828525" indent="0">
              <a:buNone/>
              <a:defRPr sz="2000"/>
            </a:lvl5pPr>
            <a:lvl6pPr marL="2285656" indent="0">
              <a:buNone/>
              <a:defRPr sz="2000"/>
            </a:lvl6pPr>
            <a:lvl7pPr marL="2742787" indent="0">
              <a:buNone/>
              <a:defRPr sz="2000"/>
            </a:lvl7pPr>
            <a:lvl8pPr marL="3199919" indent="0">
              <a:buNone/>
              <a:defRPr sz="2000"/>
            </a:lvl8pPr>
            <a:lvl9pPr marL="365705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1" indent="0">
              <a:buNone/>
              <a:defRPr sz="1200"/>
            </a:lvl2pPr>
            <a:lvl3pPr marL="914263" indent="0">
              <a:buNone/>
              <a:defRPr sz="1000"/>
            </a:lvl3pPr>
            <a:lvl4pPr marL="1371394" indent="0">
              <a:buNone/>
              <a:defRPr sz="900"/>
            </a:lvl4pPr>
            <a:lvl5pPr marL="1828525" indent="0">
              <a:buNone/>
              <a:defRPr sz="900"/>
            </a:lvl5pPr>
            <a:lvl6pPr marL="2285656" indent="0">
              <a:buNone/>
              <a:defRPr sz="900"/>
            </a:lvl6pPr>
            <a:lvl7pPr marL="2742787" indent="0">
              <a:buNone/>
              <a:defRPr sz="900"/>
            </a:lvl7pPr>
            <a:lvl8pPr marL="3199919" indent="0">
              <a:buNone/>
              <a:defRPr sz="900"/>
            </a:lvl8pPr>
            <a:lvl9pPr marL="365705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6" tIns="45713" rIns="91426" bIns="4571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4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EC997-110F-43C7-98EA-255E2EE3454C}" type="datetimeFigureOut">
              <a:rPr lang="en-US" smtClean="0"/>
              <a:pPr/>
              <a:t>10/12/2017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4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4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8183-F131-4208-8B4A-4E577301C8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6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8" indent="-342848" algn="l" defTabSz="9142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8" indent="-285707" algn="l" defTabSz="91426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28" indent="-228566" algn="l" defTabSz="91426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59" indent="-228566" algn="l" defTabSz="91426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6" algn="l" defTabSz="91426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6" algn="l" defTabSz="9142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3" indent="-228566" algn="l" defTabSz="9142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4" indent="-228566" algn="l" defTabSz="9142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5" indent="-228566" algn="l" defTabSz="9142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3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4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5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6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7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19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0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a learning disability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229" y="1232284"/>
            <a:ext cx="6392994" cy="1938978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26" tIns="45713" rIns="91426" bIns="45713" rtlCol="0">
            <a:spAutoFit/>
          </a:bodyPr>
          <a:lstStyle/>
          <a:p>
            <a:pPr algn="ctr"/>
            <a:r>
              <a:rPr lang="en-GB" sz="2400" b="1" dirty="0"/>
              <a:t>Impairment</a:t>
            </a:r>
          </a:p>
          <a:p>
            <a:pPr algn="ctr"/>
            <a:r>
              <a:rPr lang="en-GB" sz="2400" dirty="0"/>
              <a:t>Brain and nervous system</a:t>
            </a:r>
          </a:p>
          <a:p>
            <a:pPr algn="ctr"/>
            <a:r>
              <a:rPr lang="en-GB" sz="2400" dirty="0"/>
              <a:t>damage resulting in </a:t>
            </a:r>
          </a:p>
          <a:p>
            <a:pPr algn="ctr"/>
            <a:r>
              <a:rPr lang="en-GB" sz="2400" dirty="0"/>
              <a:t>impairment of mental </a:t>
            </a:r>
          </a:p>
          <a:p>
            <a:pPr algn="ctr"/>
            <a:r>
              <a:rPr lang="en-GB" sz="2400" dirty="0"/>
              <a:t>functioning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3429000"/>
            <a:ext cx="4191030" cy="32147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Causes:</a:t>
            </a:r>
          </a:p>
          <a:p>
            <a:pPr>
              <a:buFont typeface="Wingdings" pitchFamily="2" charset="2"/>
              <a:buChar char="v"/>
            </a:pPr>
            <a:r>
              <a:rPr lang="en-GB" sz="2400" b="1" dirty="0"/>
              <a:t>  </a:t>
            </a:r>
            <a:r>
              <a:rPr lang="en-GB" sz="2400" dirty="0"/>
              <a:t>Inherited or abnormal </a:t>
            </a:r>
          </a:p>
          <a:p>
            <a:r>
              <a:rPr lang="en-GB" sz="2400" b="1" dirty="0"/>
              <a:t>      </a:t>
            </a:r>
            <a:r>
              <a:rPr lang="en-GB" sz="2400" dirty="0"/>
              <a:t>development of genes</a:t>
            </a:r>
          </a:p>
          <a:p>
            <a:r>
              <a:rPr lang="en-GB" sz="2400" dirty="0"/>
              <a:t>      and chromosomes</a:t>
            </a:r>
          </a:p>
          <a:p>
            <a:pPr>
              <a:buFont typeface="Wingdings" pitchFamily="2" charset="2"/>
              <a:buChar char="v"/>
            </a:pPr>
            <a:r>
              <a:rPr lang="en-GB" sz="2400" b="1" dirty="0"/>
              <a:t>  </a:t>
            </a:r>
            <a:r>
              <a:rPr lang="en-GB" sz="2400" dirty="0"/>
              <a:t>environmental factors</a:t>
            </a:r>
          </a:p>
          <a:p>
            <a:r>
              <a:rPr lang="en-GB" sz="2400" dirty="0"/>
              <a:t>      affecting mother or child</a:t>
            </a:r>
          </a:p>
          <a:p>
            <a:r>
              <a:rPr lang="en-GB" sz="2400" dirty="0"/>
              <a:t>      before, during  or after birth</a:t>
            </a:r>
            <a:r>
              <a:rPr lang="en-GB" sz="2400" b="1" dirty="0"/>
              <a:t> </a:t>
            </a:r>
          </a:p>
          <a:p>
            <a:endParaRPr lang="en-GB" sz="2400" b="1" dirty="0"/>
          </a:p>
          <a:p>
            <a:endParaRPr lang="en-GB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4572000" y="3429000"/>
            <a:ext cx="4286280" cy="32147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Consequences:</a:t>
            </a:r>
          </a:p>
          <a:p>
            <a:pPr>
              <a:buFont typeface="Wingdings" pitchFamily="2" charset="2"/>
              <a:buChar char="v"/>
            </a:pPr>
            <a:r>
              <a:rPr lang="en-GB" sz="2400" b="1" dirty="0"/>
              <a:t>  </a:t>
            </a:r>
            <a:r>
              <a:rPr lang="en-GB" sz="2400" dirty="0"/>
              <a:t>limitations in learning </a:t>
            </a:r>
          </a:p>
          <a:p>
            <a:r>
              <a:rPr lang="en-GB" sz="2400" dirty="0"/>
              <a:t>      abilities, understanding,</a:t>
            </a:r>
          </a:p>
          <a:p>
            <a:r>
              <a:rPr lang="en-GB" sz="2400" dirty="0"/>
              <a:t>      self care and self sufficiency</a:t>
            </a:r>
          </a:p>
          <a:p>
            <a:pPr>
              <a:buFont typeface="Wingdings" pitchFamily="2" charset="2"/>
              <a:buChar char="v"/>
            </a:pPr>
            <a:r>
              <a:rPr lang="en-GB" sz="2400" b="1" dirty="0"/>
              <a:t>  </a:t>
            </a:r>
            <a:r>
              <a:rPr lang="en-GB" sz="2400" dirty="0"/>
              <a:t>problems, arising from</a:t>
            </a:r>
          </a:p>
          <a:p>
            <a:r>
              <a:rPr lang="en-GB" sz="2400" dirty="0"/>
              <a:t>      multiple disabilities,</a:t>
            </a:r>
          </a:p>
          <a:p>
            <a:r>
              <a:rPr lang="en-GB" sz="2400" dirty="0"/>
              <a:t>      challenging behaviour</a:t>
            </a:r>
          </a:p>
          <a:p>
            <a:r>
              <a:rPr lang="en-GB" sz="2400" dirty="0"/>
              <a:t>      or social disadvantages</a:t>
            </a:r>
          </a:p>
          <a:p>
            <a:endParaRPr lang="en-GB" b="1" dirty="0"/>
          </a:p>
          <a:p>
            <a:endParaRPr lang="en-GB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357298"/>
            <a:ext cx="8066632" cy="466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700" dirty="0"/>
              <a:t>  Some children like to repeat tasks several times.  </a:t>
            </a:r>
          </a:p>
          <a:p>
            <a:r>
              <a:rPr lang="en-GB" sz="2700" dirty="0"/>
              <a:t>      This is OK provided they don’t do it for hours on end.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Take time to listen and understand the child, it may</a:t>
            </a:r>
          </a:p>
          <a:p>
            <a:r>
              <a:rPr lang="en-GB" sz="2700" dirty="0"/>
              <a:t>      take them a bit longer to communicate their needs.</a:t>
            </a:r>
          </a:p>
          <a:p>
            <a:r>
              <a:rPr lang="en-GB" sz="2700" dirty="0"/>
              <a:t>      Do not pre-empt them.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Be sensitive to non-verbal communication.  Some</a:t>
            </a:r>
          </a:p>
          <a:p>
            <a:r>
              <a:rPr lang="en-GB" sz="2700" dirty="0"/>
              <a:t>      children with a learning disability use a form of </a:t>
            </a:r>
          </a:p>
          <a:p>
            <a:r>
              <a:rPr lang="en-GB" sz="2700" dirty="0"/>
              <a:t>      sign communication. </a:t>
            </a:r>
          </a:p>
          <a:p>
            <a:r>
              <a:rPr lang="en-GB" sz="2700" dirty="0"/>
              <a:t>      Learn a few signs e.g. toilet, drink, eat.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357298"/>
            <a:ext cx="7929800" cy="466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700" dirty="0"/>
              <a:t>  Be positive; do not undermine the childs ability.</a:t>
            </a:r>
          </a:p>
          <a:p>
            <a:pPr>
              <a:buFont typeface="Wingdings" pitchFamily="2" charset="2"/>
              <a:buChar char="v"/>
            </a:pPr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Allow the child to be as independent as possible.</a:t>
            </a:r>
          </a:p>
          <a:p>
            <a:pPr>
              <a:buFont typeface="Wingdings" pitchFamily="2" charset="2"/>
              <a:buChar char="v"/>
            </a:pPr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Although it is necessary to be flexible when working</a:t>
            </a:r>
          </a:p>
          <a:p>
            <a:r>
              <a:rPr lang="en-GB" sz="2700" dirty="0"/>
              <a:t>      with children with a learning disability, </a:t>
            </a:r>
          </a:p>
          <a:p>
            <a:r>
              <a:rPr lang="en-GB" sz="2700" dirty="0"/>
              <a:t>      it is important that they are not allowed to exhibit</a:t>
            </a:r>
          </a:p>
          <a:p>
            <a:r>
              <a:rPr lang="en-GB" sz="2700" dirty="0"/>
              <a:t>      behaviours that the other children are told are</a:t>
            </a:r>
          </a:p>
          <a:p>
            <a:r>
              <a:rPr lang="en-GB" sz="2700" dirty="0"/>
              <a:t>      unacceptable.  This only causes resentment on </a:t>
            </a:r>
          </a:p>
          <a:p>
            <a:r>
              <a:rPr lang="en-GB" sz="2700" dirty="0"/>
              <a:t>      behalf of the other children and can lead to the</a:t>
            </a:r>
          </a:p>
          <a:p>
            <a:r>
              <a:rPr lang="en-GB" sz="2700" dirty="0"/>
              <a:t>      child being bullied.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Facts and figures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8662" y="1714488"/>
            <a:ext cx="789459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00" b="1" dirty="0"/>
              <a:t>Few statistics relating to learning disability are wholly</a:t>
            </a:r>
          </a:p>
          <a:p>
            <a:r>
              <a:rPr lang="en-GB" sz="2700" b="1" dirty="0"/>
              <a:t>reliable, and almost none are precise.  </a:t>
            </a:r>
          </a:p>
          <a:p>
            <a:r>
              <a:rPr lang="en-GB" sz="2700" b="1" dirty="0"/>
              <a:t>The most that can be claimed for the figure below are</a:t>
            </a:r>
          </a:p>
          <a:p>
            <a:r>
              <a:rPr lang="en-GB" sz="2700" b="1" dirty="0"/>
              <a:t>that they are commonly accepted.</a:t>
            </a:r>
          </a:p>
          <a:p>
            <a:endParaRPr lang="en-GB" sz="2700" b="1" dirty="0"/>
          </a:p>
          <a:p>
            <a:pPr lvl="1">
              <a:buFont typeface="Wingdings" pitchFamily="2" charset="2"/>
              <a:buChar char="v"/>
            </a:pPr>
            <a:r>
              <a:rPr lang="en-GB" sz="2700" dirty="0"/>
              <a:t> 1.5 million people in the UK have some degree</a:t>
            </a:r>
          </a:p>
          <a:p>
            <a:pPr lvl="1"/>
            <a:r>
              <a:rPr lang="en-GB" sz="2700" dirty="0"/>
              <a:t>      of learning disability  – 3% of the population.</a:t>
            </a:r>
          </a:p>
          <a:p>
            <a:pPr lvl="1"/>
            <a:endParaRPr lang="en-GB" sz="2700" dirty="0"/>
          </a:p>
          <a:p>
            <a:pPr lvl="1">
              <a:buFont typeface="Wingdings" pitchFamily="2" charset="2"/>
              <a:buChar char="v"/>
            </a:pPr>
            <a:r>
              <a:rPr lang="en-GB" sz="2700" dirty="0"/>
              <a:t> It is estimated that 1 in 20 children are born</a:t>
            </a:r>
          </a:p>
          <a:p>
            <a:pPr lvl="1"/>
            <a:r>
              <a:rPr lang="en-GB" sz="2700" dirty="0"/>
              <a:t>       with some degree of learning disability  -</a:t>
            </a:r>
          </a:p>
          <a:p>
            <a:pPr lvl="1"/>
            <a:r>
              <a:rPr lang="en-GB" sz="2700" dirty="0"/>
              <a:t>       approx 40,000 children each year.</a:t>
            </a:r>
          </a:p>
          <a:p>
            <a:pPr lvl="1"/>
            <a:endParaRPr lang="en-GB" sz="2700" dirty="0"/>
          </a:p>
          <a:p>
            <a:pPr lvl="1"/>
            <a:endParaRPr lang="en-GB" sz="2700" b="1" dirty="0"/>
          </a:p>
          <a:p>
            <a:pPr lvl="1"/>
            <a:endParaRPr lang="en-GB" sz="2700" b="1" dirty="0"/>
          </a:p>
          <a:p>
            <a:pPr lvl="1"/>
            <a:endParaRPr lang="en-GB" sz="2700" b="1" dirty="0"/>
          </a:p>
          <a:p>
            <a:pPr lvl="1"/>
            <a:endParaRPr lang="en-GB" sz="27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basic facts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1785926"/>
            <a:ext cx="8505855" cy="466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700" dirty="0"/>
              <a:t>  Assessment of learning disabilities no longer relies solely</a:t>
            </a:r>
          </a:p>
          <a:p>
            <a:r>
              <a:rPr lang="en-GB" sz="2700" dirty="0"/>
              <a:t>      on IQ Testing.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Learning disability is often qualified by the terms mild,</a:t>
            </a:r>
          </a:p>
          <a:p>
            <a:r>
              <a:rPr lang="en-GB" sz="2700" dirty="0"/>
              <a:t>      moderate, severe or profound according to the severity</a:t>
            </a:r>
          </a:p>
          <a:p>
            <a:r>
              <a:rPr lang="en-GB" sz="2700" dirty="0"/>
              <a:t>      of disability.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3 in every 100 people in the UK (i.e. about 1.5 million)</a:t>
            </a:r>
          </a:p>
          <a:p>
            <a:r>
              <a:rPr lang="en-GB" sz="2700" dirty="0"/>
              <a:t>      have a learning disability.  The majority of these have</a:t>
            </a:r>
          </a:p>
          <a:p>
            <a:r>
              <a:rPr lang="en-GB" sz="2700" dirty="0"/>
              <a:t>      a mild learning disability.</a:t>
            </a:r>
          </a:p>
          <a:p>
            <a:r>
              <a:rPr lang="en-GB" sz="2700" dirty="0"/>
              <a:t>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428736"/>
            <a:ext cx="7971349" cy="466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700" dirty="0"/>
              <a:t>  4 in 1000 have a ‘severe’ learning disability.</a:t>
            </a:r>
          </a:p>
          <a:p>
            <a:r>
              <a:rPr lang="en-GB" sz="2700" dirty="0"/>
              <a:t>      1 in 4 of these children are under 16.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54% of people with a learning disability are male.</a:t>
            </a:r>
          </a:p>
          <a:p>
            <a:r>
              <a:rPr lang="en-GB" sz="2700" dirty="0"/>
              <a:t>      46% are female.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For up to a third of people with a learning disability, </a:t>
            </a:r>
          </a:p>
          <a:p>
            <a:r>
              <a:rPr lang="en-GB" sz="2700" dirty="0"/>
              <a:t>      no specific cause can be identified.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Genetic causes are thought to be responsible for</a:t>
            </a:r>
          </a:p>
          <a:p>
            <a:r>
              <a:rPr lang="en-GB" sz="2700" dirty="0"/>
              <a:t>      60% of cases of learning disabilities.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428736"/>
            <a:ext cx="782733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700" dirty="0"/>
              <a:t>  Environmental causes (infection, substance misuse,</a:t>
            </a:r>
          </a:p>
          <a:p>
            <a:r>
              <a:rPr lang="en-GB" sz="2700" dirty="0"/>
              <a:t>      diet, prematurity, birth damage, infection etc.)</a:t>
            </a:r>
          </a:p>
          <a:p>
            <a:r>
              <a:rPr lang="en-GB" sz="2700" dirty="0"/>
              <a:t>      are thought to be responsible for 40% of cases</a:t>
            </a:r>
          </a:p>
          <a:p>
            <a:r>
              <a:rPr lang="en-GB" sz="2700" dirty="0"/>
              <a:t>      of learning disability.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1 in 10 people with a learning disability exhibits</a:t>
            </a:r>
          </a:p>
          <a:p>
            <a:r>
              <a:rPr lang="en-GB" sz="2700" dirty="0"/>
              <a:t>      challenging behaviours that can cause danger to </a:t>
            </a:r>
          </a:p>
          <a:p>
            <a:r>
              <a:rPr lang="en-GB" sz="2700" dirty="0"/>
              <a:t>      themselves or others.</a:t>
            </a:r>
          </a:p>
          <a:p>
            <a:endParaRPr lang="en-GB" sz="2700" dirty="0"/>
          </a:p>
          <a:p>
            <a:endParaRPr lang="en-GB" sz="2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Accessible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700" dirty="0"/>
              <a:t>The written word may present barriers to people with </a:t>
            </a:r>
          </a:p>
          <a:p>
            <a:pPr>
              <a:buNone/>
            </a:pPr>
            <a:r>
              <a:rPr lang="en-GB" sz="2700" dirty="0"/>
              <a:t>Learning disabilities.  Mencaps guidelines</a:t>
            </a:r>
          </a:p>
          <a:p>
            <a:pPr>
              <a:buNone/>
            </a:pPr>
            <a:r>
              <a:rPr lang="en-GB" sz="2700" dirty="0"/>
              <a:t>“Am I making myself clear ?” make the following points:</a:t>
            </a:r>
          </a:p>
          <a:p>
            <a:pPr>
              <a:buNone/>
            </a:pPr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Use clear and simple text (plain English) with short</a:t>
            </a:r>
          </a:p>
          <a:p>
            <a:pPr>
              <a:buNone/>
            </a:pPr>
            <a:r>
              <a:rPr lang="en-GB" sz="2700" dirty="0"/>
              <a:t>       sentences, simple punctuation, and no jargon.</a:t>
            </a:r>
          </a:p>
          <a:p>
            <a:pPr>
              <a:buNone/>
            </a:pPr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Use larger print (at least 12 point), a clear typeface</a:t>
            </a:r>
          </a:p>
          <a:p>
            <a:pPr>
              <a:buNone/>
            </a:pPr>
            <a:r>
              <a:rPr lang="en-GB" sz="2700" dirty="0"/>
              <a:t>       and plenty of spacing.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Working with children who have a </a:t>
            </a:r>
            <a:br>
              <a:rPr lang="en-GB" dirty="0"/>
            </a:br>
            <a:r>
              <a:rPr lang="en-GB" dirty="0"/>
              <a:t>learning disability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2000240"/>
            <a:ext cx="87129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dirty="0"/>
              <a:t>When working with a child with a learning disability consider what you can do to eliminate some of the barriers they face.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286124"/>
            <a:ext cx="8501122" cy="216982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2700" dirty="0"/>
              <a:t>REMEMBER –  A child with a learning disability may have difficulties in other areas of their development such as mobility, co-ordination or perception,</a:t>
            </a:r>
          </a:p>
          <a:p>
            <a:r>
              <a:rPr lang="en-GB" sz="2700" dirty="0"/>
              <a:t>hand/eyes co-ordination, fine motor skills or visual or </a:t>
            </a:r>
          </a:p>
          <a:p>
            <a:r>
              <a:rPr lang="en-GB" sz="2700" dirty="0"/>
              <a:t>hearing perceptions.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071546"/>
            <a:ext cx="8145820" cy="466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700" dirty="0"/>
              <a:t>  Use Language that is easily understood avoiding</a:t>
            </a:r>
          </a:p>
          <a:p>
            <a:r>
              <a:rPr lang="en-GB" sz="2700" dirty="0"/>
              <a:t>      long complicated sentences.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Make sure the child understands what is happening.</a:t>
            </a:r>
          </a:p>
          <a:p>
            <a:r>
              <a:rPr lang="en-GB" sz="2700" dirty="0"/>
              <a:t>      Use visual cues to help e.g. a paint brush can mean it </a:t>
            </a:r>
          </a:p>
          <a:p>
            <a:r>
              <a:rPr lang="en-GB" sz="2700" dirty="0"/>
              <a:t>      is time to do art, if possible demonstrate the activity.</a:t>
            </a:r>
          </a:p>
          <a:p>
            <a:endParaRPr lang="en-GB" sz="2700" dirty="0"/>
          </a:p>
          <a:p>
            <a:pPr>
              <a:buFont typeface="Wingdings" pitchFamily="2" charset="2"/>
              <a:buChar char="v"/>
            </a:pPr>
            <a:r>
              <a:rPr lang="en-GB" sz="2700" dirty="0"/>
              <a:t>  Ensure there is enough time given to a task.  This</a:t>
            </a:r>
          </a:p>
          <a:p>
            <a:r>
              <a:rPr lang="en-GB" sz="2700" dirty="0"/>
              <a:t>      might be a longer or shorter time depending on the</a:t>
            </a:r>
          </a:p>
          <a:p>
            <a:r>
              <a:rPr lang="en-GB" sz="2700" dirty="0"/>
              <a:t>      child’s ability and concentration skills.</a:t>
            </a:r>
          </a:p>
          <a:p>
            <a:r>
              <a:rPr lang="en-GB" sz="2700" dirty="0"/>
              <a:t>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1071546"/>
            <a:ext cx="8215370" cy="3831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2700" dirty="0"/>
          </a:p>
          <a:p>
            <a:pPr algn="ctr"/>
            <a:endParaRPr lang="en-GB" sz="2700" dirty="0"/>
          </a:p>
          <a:p>
            <a:pPr algn="ctr"/>
            <a:r>
              <a:rPr lang="en-GB" sz="2700" dirty="0"/>
              <a:t>Break activities into smaller units</a:t>
            </a:r>
          </a:p>
          <a:p>
            <a:pPr algn="ctr"/>
            <a:endParaRPr lang="en-GB" sz="2700" dirty="0"/>
          </a:p>
          <a:p>
            <a:pPr algn="ctr"/>
            <a:r>
              <a:rPr lang="en-GB" sz="2700" dirty="0"/>
              <a:t>Focus on short concentrated sessions</a:t>
            </a:r>
          </a:p>
          <a:p>
            <a:pPr algn="ctr"/>
            <a:endParaRPr lang="en-GB" sz="2700" dirty="0"/>
          </a:p>
          <a:p>
            <a:pPr algn="ctr"/>
            <a:r>
              <a:rPr lang="en-GB" sz="2700" dirty="0"/>
              <a:t>Give instructions one at a time</a:t>
            </a:r>
          </a:p>
          <a:p>
            <a:pPr algn="ctr"/>
            <a:endParaRPr lang="en-GB" sz="2700" dirty="0"/>
          </a:p>
          <a:p>
            <a:pPr algn="ctr"/>
            <a:endParaRPr lang="en-GB" sz="2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790</Words>
  <Application>Microsoft Office PowerPoint</Application>
  <PresentationFormat>On-screen Show (4:3)</PresentationFormat>
  <Paragraphs>127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What is a learning disability ?</vt:lpstr>
      <vt:lpstr>Facts and figures</vt:lpstr>
      <vt:lpstr>Some basic facts</vt:lpstr>
      <vt:lpstr>PowerPoint Presentation</vt:lpstr>
      <vt:lpstr>PowerPoint Presentation</vt:lpstr>
      <vt:lpstr>Accessible Writing</vt:lpstr>
      <vt:lpstr>Working with children who have a  learning disability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Authorized Customer</dc:creator>
  <cp:lastModifiedBy>belinda derby</cp:lastModifiedBy>
  <cp:revision>26</cp:revision>
  <dcterms:created xsi:type="dcterms:W3CDTF">2009-08-17T11:05:23Z</dcterms:created>
  <dcterms:modified xsi:type="dcterms:W3CDTF">2017-10-12T11:06:54Z</dcterms:modified>
</cp:coreProperties>
</file>