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8" r:id="rId3"/>
    <p:sldId id="259" r:id="rId4"/>
    <p:sldId id="260" r:id="rId5"/>
    <p:sldId id="261" r:id="rId6"/>
    <p:sldId id="262" r:id="rId7"/>
    <p:sldId id="263" r:id="rId8"/>
    <p:sldId id="264" r:id="rId9"/>
    <p:sldId id="269" r:id="rId10"/>
    <p:sldId id="270" r:id="rId11"/>
    <p:sldId id="27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71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5A15C61-75D6-4A81-8AF4-29D20FF25922}" type="datetimeFigureOut">
              <a:rPr lang="en-US" smtClean="0"/>
              <a:pPr/>
              <a:t>10/19/2011</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423B7D4B-CB36-4E73-A976-FF8766E2BE2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641DC6-18CD-4998-9D86-698F96E17602}" type="datetimeFigureOut">
              <a:rPr lang="en-US" smtClean="0"/>
              <a:pPr/>
              <a:t>10/19/2011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D1556A-BEE7-4311-BBA1-535A26DA4FA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41DC6-18CD-4998-9D86-698F96E17602}" type="datetimeFigureOut">
              <a:rPr lang="en-US" smtClean="0"/>
              <a:pPr/>
              <a:t>10/19/2011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1556A-BEE7-4311-BBA1-535A26DA4FA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800" b="1" dirty="0" smtClean="0"/>
              <a:t>Managing Allegations</a:t>
            </a:r>
            <a:endParaRPr lang="en-GB" sz="4800" b="1" dirty="0"/>
          </a:p>
        </p:txBody>
      </p:sp>
      <p:sp>
        <p:nvSpPr>
          <p:cNvPr id="3" name="Subtitle 2"/>
          <p:cNvSpPr>
            <a:spLocks noGrp="1"/>
          </p:cNvSpPr>
          <p:nvPr>
            <p:ph type="subTitle" idx="1"/>
          </p:nvPr>
        </p:nvSpPr>
        <p:spPr/>
        <p:txBody>
          <a:bodyPr/>
          <a:lstStyle/>
          <a:p>
            <a:r>
              <a:rPr lang="en-GB" b="1" dirty="0" smtClean="0">
                <a:solidFill>
                  <a:srgbClr val="A1719F"/>
                </a:solidFill>
              </a:rPr>
              <a:t>Against people who work with children and young people</a:t>
            </a:r>
            <a:endParaRPr lang="en-GB" b="1" dirty="0">
              <a:solidFill>
                <a:srgbClr val="A1719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happens then ?  </a:t>
            </a:r>
            <a:endParaRPr lang="en-GB" dirty="0"/>
          </a:p>
        </p:txBody>
      </p:sp>
      <p:sp>
        <p:nvSpPr>
          <p:cNvPr id="3" name="TextBox 2"/>
          <p:cNvSpPr txBox="1"/>
          <p:nvPr/>
        </p:nvSpPr>
        <p:spPr>
          <a:xfrm>
            <a:off x="683568" y="1700808"/>
            <a:ext cx="7992888" cy="3539430"/>
          </a:xfrm>
          <a:prstGeom prst="rect">
            <a:avLst/>
          </a:prstGeom>
          <a:noFill/>
        </p:spPr>
        <p:txBody>
          <a:bodyPr wrap="square" rtlCol="0">
            <a:spAutoFit/>
          </a:bodyPr>
          <a:lstStyle/>
          <a:p>
            <a:pPr>
              <a:buFont typeface="Arial" pitchFamily="34" charset="0"/>
              <a:buChar char="•"/>
            </a:pPr>
            <a:r>
              <a:rPr lang="en-GB" sz="2800" dirty="0" err="1" smtClean="0"/>
              <a:t>Children`s</a:t>
            </a:r>
            <a:r>
              <a:rPr lang="en-GB" sz="2800" dirty="0" smtClean="0"/>
              <a:t> Services investigate/convene a strategy meeting to consider the evidence</a:t>
            </a:r>
          </a:p>
          <a:p>
            <a:pPr>
              <a:buFont typeface="Arial" pitchFamily="34" charset="0"/>
              <a:buChar char="•"/>
            </a:pPr>
            <a:endParaRPr lang="en-GB" sz="2800" dirty="0" smtClean="0"/>
          </a:p>
          <a:p>
            <a:pPr>
              <a:buFont typeface="Arial" pitchFamily="34" charset="0"/>
              <a:buChar char="•"/>
            </a:pPr>
            <a:r>
              <a:rPr lang="en-GB" sz="2800" dirty="0" smtClean="0"/>
              <a:t>The meeting will be chaired by the LADO (usually senior social worker, but acting in independent role) and will include members of police, health and social care staff, together with relevant agency manager involved.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836712"/>
            <a:ext cx="7038528" cy="5509200"/>
          </a:xfrm>
          <a:prstGeom prst="rect">
            <a:avLst/>
          </a:prstGeom>
        </p:spPr>
        <p:txBody>
          <a:bodyPr wrap="square">
            <a:spAutoFit/>
          </a:bodyPr>
          <a:lstStyle/>
          <a:p>
            <a:pPr>
              <a:buFont typeface="Arial" pitchFamily="34" charset="0"/>
              <a:buChar char="•"/>
            </a:pPr>
            <a:r>
              <a:rPr lang="en-GB" sz="3200" dirty="0" smtClean="0"/>
              <a:t>A recommendation will be made by the Chair at the end of the meeting and will have to be agreed by panel as to  (1) is there a need for police to investigate ? (2) is this agreed to be an upheld or unsubstantiated allegation ? Any further action recommended will be assigned to appropriate agencies.</a:t>
            </a:r>
          </a:p>
          <a:p>
            <a:pPr>
              <a:buFont typeface="Arial" pitchFamily="34" charset="0"/>
              <a:buChar char="•"/>
            </a:pPr>
            <a:endParaRPr lang="en-GB" sz="3200" dirty="0" smtClean="0"/>
          </a:p>
          <a:p>
            <a:pPr>
              <a:buFont typeface="Arial" pitchFamily="34" charset="0"/>
              <a:buChar char="•"/>
            </a:pPr>
            <a:r>
              <a:rPr lang="en-GB" sz="3200" dirty="0" smtClean="0"/>
              <a:t>Paperwork relating to an allegation must be kept for 10 years. </a:t>
            </a:r>
            <a:endParaRPr lang="en-GB"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Background</a:t>
            </a:r>
            <a:endParaRPr lang="en-GB" b="1" dirty="0"/>
          </a:p>
        </p:txBody>
      </p:sp>
      <p:sp>
        <p:nvSpPr>
          <p:cNvPr id="3" name="TextBox 2"/>
          <p:cNvSpPr txBox="1"/>
          <p:nvPr/>
        </p:nvSpPr>
        <p:spPr>
          <a:xfrm>
            <a:off x="857224" y="2071678"/>
            <a:ext cx="7429552" cy="3046988"/>
          </a:xfrm>
          <a:prstGeom prst="rect">
            <a:avLst/>
          </a:prstGeom>
          <a:noFill/>
        </p:spPr>
        <p:txBody>
          <a:bodyPr wrap="square" rtlCol="0">
            <a:spAutoFit/>
          </a:bodyPr>
          <a:lstStyle/>
          <a:p>
            <a:pPr lvl="1">
              <a:buFont typeface="Arial" pitchFamily="34" charset="0"/>
              <a:buChar char="•"/>
            </a:pPr>
            <a:r>
              <a:rPr lang="en-GB" sz="3200" dirty="0" err="1" smtClean="0"/>
              <a:t>Bichard</a:t>
            </a:r>
            <a:r>
              <a:rPr lang="en-GB" sz="3200" dirty="0" smtClean="0"/>
              <a:t> Enquiry 2004 (murders of Holly Wells and Jessica Chapman)</a:t>
            </a:r>
          </a:p>
          <a:p>
            <a:pPr lvl="1">
              <a:buFont typeface="Arial" pitchFamily="34" charset="0"/>
              <a:buChar char="•"/>
            </a:pPr>
            <a:endParaRPr lang="en-GB" sz="3200" dirty="0"/>
          </a:p>
          <a:p>
            <a:pPr lvl="1">
              <a:buFont typeface="Arial" pitchFamily="34" charset="0"/>
              <a:buChar char="•"/>
            </a:pPr>
            <a:r>
              <a:rPr lang="en-GB" sz="3200" dirty="0" smtClean="0"/>
              <a:t>Ian Huntley had 8 allegations and 1 investigation for sexual offences against children and a clear CRB Disclosure</a:t>
            </a:r>
            <a:endParaRPr lang="en-GB"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Recommendations from </a:t>
            </a:r>
            <a:r>
              <a:rPr lang="en-GB" b="1" dirty="0" err="1" smtClean="0"/>
              <a:t>Bichard</a:t>
            </a:r>
            <a:r>
              <a:rPr lang="en-GB" b="1" dirty="0" smtClean="0"/>
              <a:t> Enquiry</a:t>
            </a:r>
            <a:endParaRPr lang="en-GB" b="1" dirty="0"/>
          </a:p>
        </p:txBody>
      </p:sp>
      <p:sp>
        <p:nvSpPr>
          <p:cNvPr id="3" name="TextBox 2"/>
          <p:cNvSpPr txBox="1"/>
          <p:nvPr/>
        </p:nvSpPr>
        <p:spPr>
          <a:xfrm>
            <a:off x="642910" y="2071678"/>
            <a:ext cx="8072462" cy="2554545"/>
          </a:xfrm>
          <a:prstGeom prst="rect">
            <a:avLst/>
          </a:prstGeom>
          <a:noFill/>
        </p:spPr>
        <p:txBody>
          <a:bodyPr wrap="square" rtlCol="0">
            <a:spAutoFit/>
          </a:bodyPr>
          <a:lstStyle/>
          <a:p>
            <a:pPr>
              <a:buFont typeface="Arial" pitchFamily="34" charset="0"/>
              <a:buChar char="•"/>
            </a:pPr>
            <a:r>
              <a:rPr lang="en-GB" sz="3200" dirty="0" smtClean="0"/>
              <a:t>Allegations of sexual offences against children should be reported immediately</a:t>
            </a:r>
          </a:p>
          <a:p>
            <a:endParaRPr lang="en-GB" sz="3200" dirty="0" smtClean="0"/>
          </a:p>
          <a:p>
            <a:pPr>
              <a:buFont typeface="Arial" pitchFamily="34" charset="0"/>
              <a:buChar char="•"/>
            </a:pPr>
            <a:r>
              <a:rPr lang="en-GB" sz="3200" dirty="0" smtClean="0"/>
              <a:t>Registration scheme for those working with children and vulnerable adults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Children Act 2004</a:t>
            </a:r>
            <a:endParaRPr lang="en-GB" b="1" dirty="0"/>
          </a:p>
        </p:txBody>
      </p:sp>
      <p:sp>
        <p:nvSpPr>
          <p:cNvPr id="3" name="TextBox 2"/>
          <p:cNvSpPr txBox="1"/>
          <p:nvPr/>
        </p:nvSpPr>
        <p:spPr>
          <a:xfrm>
            <a:off x="571472" y="2000240"/>
            <a:ext cx="8001056" cy="4555093"/>
          </a:xfrm>
          <a:prstGeom prst="rect">
            <a:avLst/>
          </a:prstGeom>
          <a:noFill/>
        </p:spPr>
        <p:txBody>
          <a:bodyPr wrap="square" rtlCol="0">
            <a:spAutoFit/>
          </a:bodyPr>
          <a:lstStyle/>
          <a:p>
            <a:pPr>
              <a:buFont typeface="Arial" pitchFamily="34" charset="0"/>
              <a:buChar char="•"/>
            </a:pPr>
            <a:r>
              <a:rPr lang="en-GB" sz="3200" dirty="0" smtClean="0"/>
              <a:t>Senior management commitment to safeguarding </a:t>
            </a:r>
          </a:p>
          <a:p>
            <a:endParaRPr lang="en-GB" sz="3200" dirty="0" smtClean="0"/>
          </a:p>
          <a:p>
            <a:pPr>
              <a:buFont typeface="Arial" pitchFamily="34" charset="0"/>
              <a:buChar char="•"/>
            </a:pPr>
            <a:r>
              <a:rPr lang="en-GB" sz="3200" dirty="0" smtClean="0"/>
              <a:t>Effective systems for children, staff and others to make a complaint</a:t>
            </a:r>
          </a:p>
          <a:p>
            <a:endParaRPr lang="en-GB" sz="3200" dirty="0" smtClean="0">
              <a:solidFill>
                <a:srgbClr val="FF0000"/>
              </a:solidFill>
            </a:endParaRPr>
          </a:p>
          <a:p>
            <a:pPr>
              <a:buFont typeface="Arial" pitchFamily="34" charset="0"/>
              <a:buChar char="•"/>
            </a:pPr>
            <a:r>
              <a:rPr lang="en-GB" sz="3200" dirty="0" smtClean="0"/>
              <a:t>Safe recruitment </a:t>
            </a:r>
          </a:p>
          <a:p>
            <a:pPr>
              <a:buFont typeface="Arial" pitchFamily="34" charset="0"/>
              <a:buChar char="•"/>
            </a:pPr>
            <a:endParaRPr lang="en-GB" sz="3600" dirty="0"/>
          </a:p>
          <a:p>
            <a:r>
              <a:rPr lang="en-GB" sz="1200" dirty="0" smtClean="0"/>
              <a:t>Section 11 </a:t>
            </a:r>
          </a:p>
          <a:p>
            <a:pPr>
              <a:buFont typeface="Arial" pitchFamily="34" charset="0"/>
              <a:buChar cha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Working Together 2006</a:t>
            </a:r>
            <a:endParaRPr lang="en-GB" b="1" dirty="0"/>
          </a:p>
        </p:txBody>
      </p:sp>
      <p:sp>
        <p:nvSpPr>
          <p:cNvPr id="3" name="TextBox 2"/>
          <p:cNvSpPr txBox="1"/>
          <p:nvPr/>
        </p:nvSpPr>
        <p:spPr>
          <a:xfrm>
            <a:off x="857224" y="1571612"/>
            <a:ext cx="7429552" cy="4493538"/>
          </a:xfrm>
          <a:prstGeom prst="rect">
            <a:avLst/>
          </a:prstGeom>
          <a:noFill/>
        </p:spPr>
        <p:txBody>
          <a:bodyPr wrap="square" rtlCol="0">
            <a:spAutoFit/>
          </a:bodyPr>
          <a:lstStyle/>
          <a:p>
            <a:pPr lvl="2">
              <a:buFont typeface="Arial" pitchFamily="34" charset="0"/>
              <a:buChar char="•"/>
            </a:pPr>
            <a:endParaRPr lang="en-GB" sz="3200" dirty="0" smtClean="0"/>
          </a:p>
          <a:p>
            <a:pPr lvl="2">
              <a:buFont typeface="Arial" pitchFamily="34" charset="0"/>
              <a:buChar char="•"/>
            </a:pPr>
            <a:r>
              <a:rPr lang="en-GB" sz="3200" dirty="0" smtClean="0"/>
              <a:t>All organisations what provide services for, or work with, children must have </a:t>
            </a:r>
            <a:r>
              <a:rPr lang="en-GB" sz="3200" dirty="0" smtClean="0">
                <a:solidFill>
                  <a:srgbClr val="FF0000"/>
                </a:solidFill>
              </a:rPr>
              <a:t>procedures for dealing with allegations of abuse </a:t>
            </a:r>
            <a:r>
              <a:rPr lang="en-GB" sz="3200" dirty="0" smtClean="0"/>
              <a:t>against staff and volunteers</a:t>
            </a:r>
          </a:p>
          <a:p>
            <a:pPr>
              <a:buFont typeface="Arial" pitchFamily="34" charset="0"/>
              <a:buChar char="•"/>
            </a:pPr>
            <a:endParaRPr lang="en-GB" sz="3200" dirty="0"/>
          </a:p>
          <a:p>
            <a:endParaRPr lang="en-GB" sz="3200" dirty="0" smtClean="0"/>
          </a:p>
          <a:p>
            <a:pPr>
              <a:buFont typeface="Arial" pitchFamily="34" charset="0"/>
              <a:buChar char="•"/>
            </a:pPr>
            <a:endParaRPr lang="en-GB" dirty="0"/>
          </a:p>
          <a:p>
            <a:pPr>
              <a:buFont typeface="Arial" pitchFamily="34" charset="0"/>
              <a:buChar char="•"/>
            </a:pPr>
            <a:r>
              <a:rPr lang="en-GB" sz="1200" dirty="0" smtClean="0"/>
              <a:t>Chapter 2, Roles and Responsibilities</a:t>
            </a:r>
            <a:endParaRPr lang="en-GB"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Sexual Offences Act 2003</a:t>
            </a:r>
            <a:endParaRPr lang="en-GB" b="1" dirty="0"/>
          </a:p>
        </p:txBody>
      </p:sp>
      <p:sp>
        <p:nvSpPr>
          <p:cNvPr id="3" name="TextBox 2"/>
          <p:cNvSpPr txBox="1"/>
          <p:nvPr/>
        </p:nvSpPr>
        <p:spPr>
          <a:xfrm>
            <a:off x="1142976" y="1857364"/>
            <a:ext cx="7143800" cy="3046988"/>
          </a:xfrm>
          <a:prstGeom prst="rect">
            <a:avLst/>
          </a:prstGeom>
          <a:noFill/>
        </p:spPr>
        <p:txBody>
          <a:bodyPr wrap="square" rtlCol="0">
            <a:spAutoFit/>
          </a:bodyPr>
          <a:lstStyle/>
          <a:p>
            <a:pPr>
              <a:buFont typeface="Arial" pitchFamily="34" charset="0"/>
              <a:buChar char="•"/>
            </a:pPr>
            <a:r>
              <a:rPr lang="en-GB" sz="3200" dirty="0" smtClean="0"/>
              <a:t>Introduced new offence – Breach of Trust</a:t>
            </a:r>
          </a:p>
          <a:p>
            <a:endParaRPr lang="en-GB" sz="3200" dirty="0" smtClean="0"/>
          </a:p>
          <a:p>
            <a:pPr>
              <a:buFont typeface="Arial" pitchFamily="34" charset="0"/>
              <a:buChar char="•"/>
            </a:pPr>
            <a:r>
              <a:rPr lang="en-GB" sz="3200" dirty="0" smtClean="0"/>
              <a:t>Illegal for some one in a position of trust to have a sexual relationship with a young person under the age of 18 years</a:t>
            </a:r>
          </a:p>
          <a:p>
            <a:endParaRPr lang="en-GB" sz="32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Procedure for Managing Allegations</a:t>
            </a:r>
            <a:endParaRPr lang="en-GB" b="1" dirty="0"/>
          </a:p>
        </p:txBody>
      </p:sp>
      <p:sp>
        <p:nvSpPr>
          <p:cNvPr id="3" name="TextBox 2"/>
          <p:cNvSpPr txBox="1"/>
          <p:nvPr/>
        </p:nvSpPr>
        <p:spPr>
          <a:xfrm>
            <a:off x="214282" y="1643050"/>
            <a:ext cx="8358246" cy="5016758"/>
          </a:xfrm>
          <a:prstGeom prst="rect">
            <a:avLst/>
          </a:prstGeom>
          <a:noFill/>
        </p:spPr>
        <p:txBody>
          <a:bodyPr wrap="square" rtlCol="0">
            <a:spAutoFit/>
          </a:bodyPr>
          <a:lstStyle/>
          <a:p>
            <a:r>
              <a:rPr lang="en-GB" sz="3200" dirty="0" smtClean="0"/>
              <a:t>If alleged that a person has :</a:t>
            </a:r>
          </a:p>
          <a:p>
            <a:endParaRPr lang="en-GB" sz="3200" dirty="0"/>
          </a:p>
          <a:p>
            <a:pPr>
              <a:buFont typeface="Arial" pitchFamily="34" charset="0"/>
              <a:buChar char="•"/>
            </a:pPr>
            <a:r>
              <a:rPr lang="en-GB" sz="3200" dirty="0" smtClean="0"/>
              <a:t>Behaved in a way that has or may have harmed a child</a:t>
            </a:r>
          </a:p>
          <a:p>
            <a:pPr>
              <a:buFont typeface="Arial" pitchFamily="34" charset="0"/>
              <a:buChar char="•"/>
            </a:pPr>
            <a:endParaRPr lang="en-GB" sz="3200" dirty="0"/>
          </a:p>
          <a:p>
            <a:pPr>
              <a:buFont typeface="Arial" pitchFamily="34" charset="0"/>
              <a:buChar char="•"/>
            </a:pPr>
            <a:r>
              <a:rPr lang="en-GB" sz="3200" dirty="0" smtClean="0"/>
              <a:t>Possibly committed a criminal offence against or related to a child</a:t>
            </a:r>
          </a:p>
          <a:p>
            <a:endParaRPr lang="en-GB" sz="3200" dirty="0" smtClean="0"/>
          </a:p>
          <a:p>
            <a:pPr>
              <a:buFont typeface="Arial" pitchFamily="34" charset="0"/>
              <a:buChar char="•"/>
            </a:pPr>
            <a:r>
              <a:rPr lang="en-GB" sz="3200" dirty="0" smtClean="0"/>
              <a:t>Behaved in a way that indicates s/he is unsuitable to work with children</a:t>
            </a:r>
            <a:endParaRPr lang="en-GB"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Roles</a:t>
            </a:r>
            <a:endParaRPr lang="en-GB" b="1" dirty="0"/>
          </a:p>
        </p:txBody>
      </p:sp>
      <p:sp>
        <p:nvSpPr>
          <p:cNvPr id="3" name="TextBox 2"/>
          <p:cNvSpPr txBox="1"/>
          <p:nvPr/>
        </p:nvSpPr>
        <p:spPr>
          <a:xfrm>
            <a:off x="714348" y="1285860"/>
            <a:ext cx="7429552" cy="7263527"/>
          </a:xfrm>
          <a:prstGeom prst="rect">
            <a:avLst/>
          </a:prstGeom>
          <a:noFill/>
        </p:spPr>
        <p:txBody>
          <a:bodyPr wrap="square" rtlCol="0">
            <a:spAutoFit/>
          </a:bodyPr>
          <a:lstStyle/>
          <a:p>
            <a:r>
              <a:rPr lang="en-GB" sz="3200" dirty="0" smtClean="0"/>
              <a:t>Each Local Authority will appoint a LADO  whose duties include :</a:t>
            </a:r>
          </a:p>
          <a:p>
            <a:endParaRPr lang="en-GB" sz="3200" dirty="0"/>
          </a:p>
          <a:p>
            <a:pPr>
              <a:buFont typeface="Arial" pitchFamily="34" charset="0"/>
              <a:buChar char="•"/>
            </a:pPr>
            <a:r>
              <a:rPr lang="en-GB" sz="3200" dirty="0" smtClean="0"/>
              <a:t>Management and oversight of cases where the allegation meets the threshold</a:t>
            </a:r>
          </a:p>
          <a:p>
            <a:endParaRPr lang="en-GB" sz="3200" dirty="0" smtClean="0"/>
          </a:p>
          <a:p>
            <a:pPr>
              <a:buFont typeface="Arial" pitchFamily="34" charset="0"/>
              <a:buChar char="•"/>
            </a:pPr>
            <a:r>
              <a:rPr lang="en-GB" sz="3200" dirty="0" smtClean="0"/>
              <a:t>Monitoring the progress to ensure cases are dealt with within agreed timescales</a:t>
            </a:r>
          </a:p>
          <a:p>
            <a:pPr>
              <a:buFont typeface="Arial" pitchFamily="34" charset="0"/>
              <a:buChar char="•"/>
            </a:pPr>
            <a:endParaRPr lang="en-GB" sz="3200" dirty="0"/>
          </a:p>
          <a:p>
            <a:pPr>
              <a:buFont typeface="Arial" pitchFamily="34" charset="0"/>
              <a:buChar char="•"/>
            </a:pPr>
            <a:r>
              <a:rPr lang="en-GB" sz="3200" dirty="0" smtClean="0"/>
              <a:t>Can  be  contacted for advice if we are unsure if meets threshold</a:t>
            </a:r>
          </a:p>
          <a:p>
            <a:endParaRPr lang="en-GB" sz="3200" dirty="0"/>
          </a:p>
          <a:p>
            <a:pPr>
              <a:buFont typeface="Arial" pitchFamily="34" charset="0"/>
              <a:buChar char="•"/>
            </a:pPr>
            <a:endParaRPr lang="en-GB" sz="2800" dirty="0" smtClean="0"/>
          </a:p>
          <a:p>
            <a:pPr>
              <a:buFont typeface="Arial" pitchFamily="34" charset="0"/>
              <a:buChar char="•"/>
            </a:pPr>
            <a:endParaRPr lang="en-GB" dirty="0"/>
          </a:p>
          <a:p>
            <a:pPr>
              <a:buFont typeface="Arial" pitchFamily="34" charset="0"/>
              <a:buChar char="•"/>
            </a:pPr>
            <a:endParaRPr lang="en-GB" dirty="0" smtClean="0"/>
          </a:p>
          <a:p>
            <a:pPr>
              <a:buFont typeface="Arial" pitchFamily="34" charset="0"/>
              <a:buChar cha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What to do if there is an allegation</a:t>
            </a:r>
            <a:endParaRPr lang="en-GB" b="1" dirty="0"/>
          </a:p>
        </p:txBody>
      </p:sp>
      <p:sp>
        <p:nvSpPr>
          <p:cNvPr id="3" name="Content Placeholder 2"/>
          <p:cNvSpPr>
            <a:spLocks noGrp="1"/>
          </p:cNvSpPr>
          <p:nvPr>
            <p:ph idx="1"/>
          </p:nvPr>
        </p:nvSpPr>
        <p:spPr/>
        <p:txBody>
          <a:bodyPr>
            <a:normAutofit fontScale="92500" lnSpcReduction="20000"/>
          </a:bodyPr>
          <a:lstStyle/>
          <a:p>
            <a:r>
              <a:rPr lang="en-GB" dirty="0" smtClean="0"/>
              <a:t>Senior Manager will follow procedure</a:t>
            </a:r>
          </a:p>
          <a:p>
            <a:endParaRPr lang="en-GB" dirty="0" smtClean="0"/>
          </a:p>
          <a:p>
            <a:r>
              <a:rPr lang="en-GB" dirty="0" smtClean="0"/>
              <a:t>Allegations should be passed to the Access Centre within 1 working day </a:t>
            </a:r>
          </a:p>
          <a:p>
            <a:endParaRPr lang="en-GB" dirty="0" smtClean="0"/>
          </a:p>
          <a:p>
            <a:r>
              <a:rPr lang="en-GB" dirty="0" smtClean="0"/>
              <a:t>In absence of the Manager, the named Director will follow the procedure</a:t>
            </a:r>
          </a:p>
          <a:p>
            <a:endParaRPr lang="en-GB" dirty="0" smtClean="0"/>
          </a:p>
          <a:p>
            <a:r>
              <a:rPr lang="en-GB" dirty="0" smtClean="0"/>
              <a:t>Contact details and action plan for procedure in office. All staff are aware.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434</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Managing Allegations</vt:lpstr>
      <vt:lpstr>Background</vt:lpstr>
      <vt:lpstr>Recommendations from Bichard Enquiry</vt:lpstr>
      <vt:lpstr>Children Act 2004</vt:lpstr>
      <vt:lpstr>Working Together 2006</vt:lpstr>
      <vt:lpstr>Sexual Offences Act 2003</vt:lpstr>
      <vt:lpstr>Procedure for Managing Allegations</vt:lpstr>
      <vt:lpstr>Key Roles</vt:lpstr>
      <vt:lpstr>What to do if there is an allegation</vt:lpstr>
      <vt:lpstr>What happens then ?  </vt:lpstr>
      <vt:lpstr>Slide 11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Allegations</dc:title>
  <dc:creator>HP Authorized Customer</dc:creator>
  <cp:lastModifiedBy>HP Authorized Customer</cp:lastModifiedBy>
  <cp:revision>16</cp:revision>
  <dcterms:created xsi:type="dcterms:W3CDTF">2009-04-16T12:45:14Z</dcterms:created>
  <dcterms:modified xsi:type="dcterms:W3CDTF">2011-10-19T09:31:19Z</dcterms:modified>
</cp:coreProperties>
</file>