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7" r:id="rId10"/>
    <p:sldId id="268" r:id="rId11"/>
    <p:sldId id="269" r:id="rId12"/>
    <p:sldId id="270" r:id="rId13"/>
    <p:sldId id="271" r:id="rId14"/>
    <p:sldId id="272" r:id="rId15"/>
    <p:sldId id="263" r:id="rId16"/>
    <p:sldId id="264"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1A7165-9195-4380-88D6-232FEA213326}" type="datetimeFigureOut">
              <a:rPr lang="en-US" smtClean="0"/>
              <a:pPr/>
              <a:t>8/19/2009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B48D4-EDC8-4A71-AD86-05171D53270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1A7165-9195-4380-88D6-232FEA213326}" type="datetimeFigureOut">
              <a:rPr lang="en-US" smtClean="0"/>
              <a:pPr/>
              <a:t>8/19/2009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B48D4-EDC8-4A71-AD86-05171D53270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1A7165-9195-4380-88D6-232FEA213326}" type="datetimeFigureOut">
              <a:rPr lang="en-US" smtClean="0"/>
              <a:pPr/>
              <a:t>8/19/2009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B48D4-EDC8-4A71-AD86-05171D53270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1A7165-9195-4380-88D6-232FEA213326}" type="datetimeFigureOut">
              <a:rPr lang="en-US" smtClean="0"/>
              <a:pPr/>
              <a:t>8/19/2009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B48D4-EDC8-4A71-AD86-05171D53270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A7165-9195-4380-88D6-232FEA213326}" type="datetimeFigureOut">
              <a:rPr lang="en-US" smtClean="0"/>
              <a:pPr/>
              <a:t>8/19/2009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B48D4-EDC8-4A71-AD86-05171D53270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71A7165-9195-4380-88D6-232FEA213326}" type="datetimeFigureOut">
              <a:rPr lang="en-US" smtClean="0"/>
              <a:pPr/>
              <a:t>8/19/2009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2B48D4-EDC8-4A71-AD86-05171D53270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71A7165-9195-4380-88D6-232FEA213326}" type="datetimeFigureOut">
              <a:rPr lang="en-US" smtClean="0"/>
              <a:pPr/>
              <a:t>8/19/2009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2B48D4-EDC8-4A71-AD86-05171D53270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1A7165-9195-4380-88D6-232FEA213326}" type="datetimeFigureOut">
              <a:rPr lang="en-US" smtClean="0"/>
              <a:pPr/>
              <a:t>8/19/2009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2B48D4-EDC8-4A71-AD86-05171D53270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A7165-9195-4380-88D6-232FEA213326}" type="datetimeFigureOut">
              <a:rPr lang="en-US" smtClean="0"/>
              <a:pPr/>
              <a:t>8/19/2009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2B48D4-EDC8-4A71-AD86-05171D53270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A7165-9195-4380-88D6-232FEA213326}" type="datetimeFigureOut">
              <a:rPr lang="en-US" smtClean="0"/>
              <a:pPr/>
              <a:t>8/19/2009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2B48D4-EDC8-4A71-AD86-05171D53270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A7165-9195-4380-88D6-232FEA213326}" type="datetimeFigureOut">
              <a:rPr lang="en-US" smtClean="0"/>
              <a:pPr/>
              <a:t>8/19/2009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2B48D4-EDC8-4A71-AD86-05171D53270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A7165-9195-4380-88D6-232FEA213326}" type="datetimeFigureOut">
              <a:rPr lang="en-US" smtClean="0"/>
              <a:pPr/>
              <a:t>8/19/2009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B48D4-EDC8-4A71-AD86-05171D53270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Safeguarding Vulnerable Adults</a:t>
            </a:r>
            <a:endParaRPr lang="en-GB" dirty="0"/>
          </a:p>
        </p:txBody>
      </p:sp>
      <p:sp>
        <p:nvSpPr>
          <p:cNvPr id="3" name="Subtitle 2"/>
          <p:cNvSpPr>
            <a:spLocks noGrp="1"/>
          </p:cNvSpPr>
          <p:nvPr>
            <p:ph type="subTitle" idx="1"/>
          </p:nvPr>
        </p:nvSpPr>
        <p:spPr/>
        <p:txBody>
          <a:bodyPr/>
          <a:lstStyle/>
          <a:p>
            <a:endParaRPr lang="en-GB" dirty="0"/>
          </a:p>
        </p:txBody>
      </p:sp>
      <p:pic>
        <p:nvPicPr>
          <p:cNvPr id="6" name="Picture 5" descr="publicity images 041.jpg"/>
          <p:cNvPicPr>
            <a:picLocks noChangeAspect="1"/>
          </p:cNvPicPr>
          <p:nvPr/>
        </p:nvPicPr>
        <p:blipFill>
          <a:blip r:embed="rId2"/>
          <a:stretch>
            <a:fillRect/>
          </a:stretch>
        </p:blipFill>
        <p:spPr>
          <a:xfrm>
            <a:off x="3571868" y="3786190"/>
            <a:ext cx="2085596" cy="18312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Psychological Abuse</a:t>
            </a:r>
            <a:endParaRPr lang="en-GB" dirty="0"/>
          </a:p>
        </p:txBody>
      </p:sp>
      <p:sp>
        <p:nvSpPr>
          <p:cNvPr id="3" name="Content Placeholder 2"/>
          <p:cNvSpPr>
            <a:spLocks noGrp="1"/>
          </p:cNvSpPr>
          <p:nvPr>
            <p:ph idx="1"/>
          </p:nvPr>
        </p:nvSpPr>
        <p:spPr/>
        <p:txBody>
          <a:bodyPr/>
          <a:lstStyle/>
          <a:p>
            <a:r>
              <a:rPr lang="en-GB" dirty="0" smtClean="0"/>
              <a:t>Includes threats of harm or abandonment</a:t>
            </a:r>
          </a:p>
          <a:p>
            <a:r>
              <a:rPr lang="en-GB" dirty="0" smtClean="0"/>
              <a:t>Deprivation of contact</a:t>
            </a:r>
          </a:p>
          <a:p>
            <a:r>
              <a:rPr lang="en-GB" dirty="0" smtClean="0"/>
              <a:t>Humiliation, rejection, </a:t>
            </a:r>
            <a:r>
              <a:rPr lang="en-GB" dirty="0" err="1" smtClean="0"/>
              <a:t>blaming,controlling</a:t>
            </a:r>
            <a:endParaRPr lang="en-GB" dirty="0" smtClean="0"/>
          </a:p>
          <a:p>
            <a:r>
              <a:rPr lang="en-GB" dirty="0" smtClean="0"/>
              <a:t>Verbal abuse</a:t>
            </a:r>
          </a:p>
          <a:p>
            <a:r>
              <a:rPr lang="en-GB" dirty="0" smtClean="0"/>
              <a:t>The denial of a </a:t>
            </a:r>
            <a:r>
              <a:rPr lang="en-GB" dirty="0" err="1" smtClean="0"/>
              <a:t>person`s</a:t>
            </a:r>
            <a:r>
              <a:rPr lang="en-GB" dirty="0" smtClean="0"/>
              <a:t> privacy, beliefs, choice, opinion</a:t>
            </a:r>
          </a:p>
          <a:p>
            <a:r>
              <a:rPr lang="en-GB" dirty="0" smtClean="0"/>
              <a:t>Withholding of information</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Abuse</a:t>
            </a:r>
            <a:endParaRPr lang="en-GB" dirty="0"/>
          </a:p>
        </p:txBody>
      </p:sp>
      <p:sp>
        <p:nvSpPr>
          <p:cNvPr id="3" name="Content Placeholder 2"/>
          <p:cNvSpPr>
            <a:spLocks noGrp="1"/>
          </p:cNvSpPr>
          <p:nvPr>
            <p:ph idx="1"/>
          </p:nvPr>
        </p:nvSpPr>
        <p:spPr/>
        <p:txBody>
          <a:bodyPr/>
          <a:lstStyle/>
          <a:p>
            <a:r>
              <a:rPr lang="en-GB" dirty="0" smtClean="0"/>
              <a:t>Includes theft, fraud, exploitation</a:t>
            </a:r>
          </a:p>
          <a:p>
            <a:r>
              <a:rPr lang="en-GB" dirty="0" smtClean="0"/>
              <a:t>Pressure in connection of Wills/Property or benefits</a:t>
            </a:r>
          </a:p>
          <a:p>
            <a:r>
              <a:rPr lang="en-GB" dirty="0" smtClean="0"/>
              <a:t>Withholding money or the improper use of money intended for the person</a:t>
            </a:r>
          </a:p>
          <a:p>
            <a:r>
              <a:rPr lang="en-GB" dirty="0" smtClean="0"/>
              <a:t>Staff borrowing money or objects from a service user would also be considered abuse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Neglect</a:t>
            </a:r>
            <a:endParaRPr lang="en-GB" dirty="0"/>
          </a:p>
        </p:txBody>
      </p:sp>
      <p:sp>
        <p:nvSpPr>
          <p:cNvPr id="3" name="Content Placeholder 2"/>
          <p:cNvSpPr>
            <a:spLocks noGrp="1"/>
          </p:cNvSpPr>
          <p:nvPr>
            <p:ph idx="1"/>
          </p:nvPr>
        </p:nvSpPr>
        <p:spPr/>
        <p:txBody>
          <a:bodyPr/>
          <a:lstStyle/>
          <a:p>
            <a:r>
              <a:rPr lang="en-GB" dirty="0" smtClean="0"/>
              <a:t>Ignoring medical or physical care needs</a:t>
            </a:r>
          </a:p>
          <a:p>
            <a:r>
              <a:rPr lang="en-GB" dirty="0" smtClean="0"/>
              <a:t>Failure to provide appropriate health, social or educational care</a:t>
            </a:r>
          </a:p>
          <a:p>
            <a:r>
              <a:rPr lang="en-GB" dirty="0" smtClean="0"/>
              <a:t>Withholding medication, nutrition or heating</a:t>
            </a:r>
          </a:p>
          <a:p>
            <a:r>
              <a:rPr lang="en-GB" dirty="0" smtClean="0"/>
              <a:t>Failure to intervene in situations that are dangerous to a VA</a:t>
            </a:r>
          </a:p>
          <a:p>
            <a:r>
              <a:rPr lang="en-GB" dirty="0" smtClean="0"/>
              <a:t>Repeated incidents of poor care may be an indication of more serious problems</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Discriminatory</a:t>
            </a:r>
            <a:endParaRPr lang="en-GB" dirty="0"/>
          </a:p>
        </p:txBody>
      </p:sp>
      <p:sp>
        <p:nvSpPr>
          <p:cNvPr id="3" name="Content Placeholder 2"/>
          <p:cNvSpPr>
            <a:spLocks noGrp="1"/>
          </p:cNvSpPr>
          <p:nvPr>
            <p:ph idx="1"/>
          </p:nvPr>
        </p:nvSpPr>
        <p:spPr/>
        <p:txBody>
          <a:bodyPr/>
          <a:lstStyle/>
          <a:p>
            <a:r>
              <a:rPr lang="en-GB" dirty="0" smtClean="0"/>
              <a:t>Includes racist, sexist, homophobic, ageist comments or jokes/comments about a persons disability</a:t>
            </a:r>
          </a:p>
          <a:p>
            <a:r>
              <a:rPr lang="en-GB" dirty="0" smtClean="0"/>
              <a:t>Excluding person from activity on basis they are not liked</a:t>
            </a:r>
          </a:p>
          <a:p>
            <a:r>
              <a:rPr lang="en-GB" dirty="0" smtClean="0"/>
              <a:t>Not responding to dietary needs</a:t>
            </a:r>
          </a:p>
          <a:p>
            <a:r>
              <a:rPr lang="en-GB" dirty="0" smtClean="0"/>
              <a:t>Not providing appropriate spiritual support</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Institutional</a:t>
            </a:r>
            <a:endParaRPr lang="en-GB" dirty="0"/>
          </a:p>
        </p:txBody>
      </p:sp>
      <p:sp>
        <p:nvSpPr>
          <p:cNvPr id="3" name="Content Placeholder 2"/>
          <p:cNvSpPr>
            <a:spLocks noGrp="1"/>
          </p:cNvSpPr>
          <p:nvPr>
            <p:ph idx="1"/>
          </p:nvPr>
        </p:nvSpPr>
        <p:spPr/>
        <p:txBody>
          <a:bodyPr/>
          <a:lstStyle/>
          <a:p>
            <a:r>
              <a:rPr lang="en-GB" dirty="0" smtClean="0"/>
              <a:t>Occurs in an on-going service setting</a:t>
            </a:r>
          </a:p>
          <a:p>
            <a:r>
              <a:rPr lang="en-GB" dirty="0" smtClean="0"/>
              <a:t>Goes beyond breaches of standards</a:t>
            </a:r>
          </a:p>
          <a:p>
            <a:r>
              <a:rPr lang="en-GB" dirty="0" smtClean="0"/>
              <a:t>Happens to one person or many</a:t>
            </a:r>
          </a:p>
          <a:p>
            <a:r>
              <a:rPr lang="en-GB" dirty="0" smtClean="0"/>
              <a:t>Is perpetrated by one person or many</a:t>
            </a:r>
          </a:p>
          <a:p>
            <a:r>
              <a:rPr lang="en-GB" dirty="0" smtClean="0"/>
              <a:t>Pattern of harm</a:t>
            </a:r>
          </a:p>
          <a:p>
            <a:r>
              <a:rPr lang="en-GB" dirty="0" smtClean="0"/>
              <a:t>Underlying dynamics</a:t>
            </a:r>
          </a:p>
          <a:p>
            <a:pPr>
              <a:buNone/>
            </a:pPr>
            <a:r>
              <a:rPr lang="en-GB" dirty="0" smtClean="0"/>
              <a:t> </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I do if </a:t>
            </a:r>
            <a:r>
              <a:rPr lang="en-GB" dirty="0" err="1" smtClean="0"/>
              <a:t>I`m</a:t>
            </a:r>
            <a:r>
              <a:rPr lang="en-GB" dirty="0" smtClean="0"/>
              <a:t> worried ?</a:t>
            </a:r>
            <a:endParaRPr lang="en-GB" dirty="0"/>
          </a:p>
        </p:txBody>
      </p:sp>
      <p:sp>
        <p:nvSpPr>
          <p:cNvPr id="3" name="Content Placeholder 2"/>
          <p:cNvSpPr>
            <a:spLocks noGrp="1"/>
          </p:cNvSpPr>
          <p:nvPr>
            <p:ph idx="1"/>
          </p:nvPr>
        </p:nvSpPr>
        <p:spPr/>
        <p:txBody>
          <a:bodyPr/>
          <a:lstStyle/>
          <a:p>
            <a:r>
              <a:rPr lang="en-GB" dirty="0" smtClean="0"/>
              <a:t>There are Adult Protection procedures in every agency working with vulnerable groups</a:t>
            </a:r>
          </a:p>
          <a:p>
            <a:r>
              <a:rPr lang="en-GB" dirty="0" smtClean="0"/>
              <a:t>Follow these procedures</a:t>
            </a:r>
          </a:p>
          <a:p>
            <a:r>
              <a:rPr lang="en-GB" dirty="0" smtClean="0"/>
              <a:t>Referrals will be passed to the Adult Protection Team at Worcestershire County Council through the Access Centre. </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 of Adult Protection</a:t>
            </a:r>
            <a:endParaRPr lang="en-GB" dirty="0"/>
          </a:p>
        </p:txBody>
      </p:sp>
      <p:sp>
        <p:nvSpPr>
          <p:cNvPr id="3" name="Content Placeholder 2"/>
          <p:cNvSpPr>
            <a:spLocks noGrp="1"/>
          </p:cNvSpPr>
          <p:nvPr>
            <p:ph idx="1"/>
          </p:nvPr>
        </p:nvSpPr>
        <p:spPr/>
        <p:txBody>
          <a:bodyPr/>
          <a:lstStyle/>
          <a:p>
            <a:r>
              <a:rPr lang="en-GB" dirty="0" smtClean="0"/>
              <a:t>Adult Protection Referral</a:t>
            </a:r>
          </a:p>
          <a:p>
            <a:r>
              <a:rPr lang="en-GB" dirty="0" smtClean="0"/>
              <a:t>Assessment of referral against AP criteria</a:t>
            </a:r>
          </a:p>
          <a:p>
            <a:r>
              <a:rPr lang="en-GB" dirty="0" smtClean="0"/>
              <a:t>Strategy Action Plan/Formal Strategy Meeting</a:t>
            </a:r>
          </a:p>
          <a:p>
            <a:r>
              <a:rPr lang="en-GB" dirty="0" smtClean="0"/>
              <a:t>Investigation</a:t>
            </a:r>
          </a:p>
          <a:p>
            <a:r>
              <a:rPr lang="en-GB" dirty="0" smtClean="0"/>
              <a:t>Case Conference</a:t>
            </a:r>
          </a:p>
          <a:p>
            <a:r>
              <a:rPr lang="en-GB" dirty="0" smtClean="0"/>
              <a:t>Review and closure</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I do as a Home-Start Volunteer </a:t>
            </a:r>
            <a:endParaRPr lang="en-GB" dirty="0"/>
          </a:p>
        </p:txBody>
      </p:sp>
      <p:sp>
        <p:nvSpPr>
          <p:cNvPr id="3" name="Content Placeholder 2"/>
          <p:cNvSpPr>
            <a:spLocks noGrp="1"/>
          </p:cNvSpPr>
          <p:nvPr>
            <p:ph idx="1"/>
          </p:nvPr>
        </p:nvSpPr>
        <p:spPr/>
        <p:txBody>
          <a:bodyPr/>
          <a:lstStyle/>
          <a:p>
            <a:r>
              <a:rPr lang="en-GB" dirty="0" smtClean="0"/>
              <a:t>Pass your concerns to your Co-ordinator immediately</a:t>
            </a:r>
          </a:p>
          <a:p>
            <a:r>
              <a:rPr lang="en-GB" dirty="0" smtClean="0"/>
              <a:t>If your Co-ordinator is not available pass concerns to another Co-ordinator or the Manager</a:t>
            </a:r>
          </a:p>
          <a:p>
            <a:r>
              <a:rPr lang="en-GB" dirty="0" smtClean="0"/>
              <a:t>Follow </a:t>
            </a:r>
            <a:r>
              <a:rPr lang="en-GB" smtClean="0"/>
              <a:t>their guidance  </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Safeguarding Adults ?</a:t>
            </a:r>
            <a:endParaRPr lang="en-GB" dirty="0"/>
          </a:p>
        </p:txBody>
      </p:sp>
      <p:sp>
        <p:nvSpPr>
          <p:cNvPr id="3" name="Content Placeholder 2"/>
          <p:cNvSpPr>
            <a:spLocks noGrp="1"/>
          </p:cNvSpPr>
          <p:nvPr>
            <p:ph idx="1"/>
          </p:nvPr>
        </p:nvSpPr>
        <p:spPr/>
        <p:txBody>
          <a:bodyPr/>
          <a:lstStyle/>
          <a:p>
            <a:pPr>
              <a:buNone/>
            </a:pPr>
            <a:r>
              <a:rPr lang="en-GB" dirty="0" smtClean="0"/>
              <a:t>An umbrella term that includes:</a:t>
            </a:r>
          </a:p>
          <a:p>
            <a:r>
              <a:rPr lang="en-GB" dirty="0" smtClean="0"/>
              <a:t>Adult protection</a:t>
            </a:r>
          </a:p>
          <a:p>
            <a:r>
              <a:rPr lang="en-GB" dirty="0" smtClean="0"/>
              <a:t>Vulnerable Adults</a:t>
            </a:r>
          </a:p>
          <a:p>
            <a:r>
              <a:rPr lang="en-GB" dirty="0" smtClean="0"/>
              <a:t>Domestic Abuse</a:t>
            </a:r>
          </a:p>
          <a:p>
            <a:r>
              <a:rPr lang="en-GB" dirty="0" smtClean="0"/>
              <a:t>Community safety</a:t>
            </a:r>
          </a:p>
          <a:p>
            <a:r>
              <a:rPr lang="en-GB" dirty="0" smtClean="0"/>
              <a:t>Hate crimes</a:t>
            </a:r>
          </a:p>
          <a:p>
            <a:r>
              <a:rPr lang="en-GB" dirty="0" smtClean="0"/>
              <a:t>Health and Safety</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smtClean="0"/>
              <a:t>DOH published a document called “No Secrets” in 2000 regarding adult abuse</a:t>
            </a:r>
          </a:p>
          <a:p>
            <a:r>
              <a:rPr lang="en-GB" dirty="0" smtClean="0"/>
              <a:t>Mental Health Act 1983</a:t>
            </a:r>
          </a:p>
          <a:p>
            <a:r>
              <a:rPr lang="en-GB" dirty="0" smtClean="0"/>
              <a:t>Human Rights Act 1998</a:t>
            </a:r>
          </a:p>
          <a:p>
            <a:r>
              <a:rPr lang="en-GB" dirty="0" smtClean="0"/>
              <a:t>Mental Capacity Act 2005</a:t>
            </a:r>
          </a:p>
          <a:p>
            <a:r>
              <a:rPr lang="en-GB" dirty="0" smtClean="0"/>
              <a:t>Deprivation of Liberty 2008</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a vulnerable adult ?</a:t>
            </a:r>
            <a:endParaRPr lang="en-GB" dirty="0"/>
          </a:p>
        </p:txBody>
      </p:sp>
      <p:sp>
        <p:nvSpPr>
          <p:cNvPr id="3" name="Content Placeholder 2"/>
          <p:cNvSpPr>
            <a:spLocks noGrp="1"/>
          </p:cNvSpPr>
          <p:nvPr>
            <p:ph idx="1"/>
          </p:nvPr>
        </p:nvSpPr>
        <p:spPr/>
        <p:txBody>
          <a:bodyPr/>
          <a:lstStyle/>
          <a:p>
            <a:r>
              <a:rPr lang="en-GB" dirty="0" smtClean="0"/>
              <a:t>A person who “is or may be in need of community care services by reason of mental or other disability, age or illness and maybe unable to protect him or herself against significant harm or serious exploitation.”</a:t>
            </a:r>
          </a:p>
          <a:p>
            <a:pPr>
              <a:buNone/>
            </a:pPr>
            <a:r>
              <a:rPr lang="en-GB" dirty="0" smtClean="0"/>
              <a:t>(No Secrets, DOH 2000)</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vulnerable adult …</a:t>
            </a:r>
            <a:endParaRPr lang="en-GB" dirty="0"/>
          </a:p>
        </p:txBody>
      </p:sp>
      <p:sp>
        <p:nvSpPr>
          <p:cNvPr id="3" name="Content Placeholder 2"/>
          <p:cNvSpPr>
            <a:spLocks noGrp="1"/>
          </p:cNvSpPr>
          <p:nvPr>
            <p:ph idx="1"/>
          </p:nvPr>
        </p:nvSpPr>
        <p:spPr/>
        <p:txBody>
          <a:bodyPr/>
          <a:lstStyle/>
          <a:p>
            <a:r>
              <a:rPr lang="en-GB" dirty="0" smtClean="0"/>
              <a:t>Is aged over 18 years</a:t>
            </a:r>
          </a:p>
          <a:p>
            <a:r>
              <a:rPr lang="en-GB" dirty="0" smtClean="0"/>
              <a:t>Has a potential need for community care services based on </a:t>
            </a:r>
          </a:p>
          <a:p>
            <a:pPr>
              <a:buFontTx/>
              <a:buChar char="-"/>
            </a:pPr>
            <a:r>
              <a:rPr lang="en-GB" dirty="0" smtClean="0"/>
              <a:t>Disability (physical or mental)</a:t>
            </a:r>
          </a:p>
          <a:p>
            <a:pPr>
              <a:buFontTx/>
              <a:buChar char="-"/>
            </a:pPr>
            <a:r>
              <a:rPr lang="en-GB" dirty="0" smtClean="0"/>
              <a:t>Illness (Physical or mental)</a:t>
            </a:r>
          </a:p>
          <a:p>
            <a:pPr>
              <a:buFontTx/>
              <a:buChar char="-"/>
            </a:pPr>
            <a:r>
              <a:rPr lang="en-GB" dirty="0" smtClean="0"/>
              <a:t>Age (over 65 years)</a:t>
            </a:r>
          </a:p>
          <a:p>
            <a:r>
              <a:rPr lang="en-GB" dirty="0" smtClean="0"/>
              <a:t>Are unable to protect themselves </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Adult Protection ?</a:t>
            </a:r>
            <a:endParaRPr lang="en-GB" dirty="0"/>
          </a:p>
        </p:txBody>
      </p:sp>
      <p:sp>
        <p:nvSpPr>
          <p:cNvPr id="3" name="Content Placeholder 2"/>
          <p:cNvSpPr>
            <a:spLocks noGrp="1"/>
          </p:cNvSpPr>
          <p:nvPr>
            <p:ph idx="1"/>
          </p:nvPr>
        </p:nvSpPr>
        <p:spPr/>
        <p:txBody>
          <a:bodyPr/>
          <a:lstStyle/>
          <a:p>
            <a:r>
              <a:rPr lang="en-GB" dirty="0" smtClean="0"/>
              <a:t>Not the same as child protection</a:t>
            </a:r>
          </a:p>
          <a:p>
            <a:r>
              <a:rPr lang="en-GB" dirty="0" smtClean="0"/>
              <a:t>Local authorities have a duty to protect </a:t>
            </a:r>
            <a:r>
              <a:rPr lang="en-GB" b="1" dirty="0" smtClean="0"/>
              <a:t>BUT</a:t>
            </a:r>
            <a:r>
              <a:rPr lang="en-GB" dirty="0" smtClean="0"/>
              <a:t> legislation does not provide powers to LA in the way Children Act does for child protection</a:t>
            </a:r>
          </a:p>
          <a:p>
            <a:r>
              <a:rPr lang="en-GB" dirty="0" smtClean="0"/>
              <a:t>All agencies working with VA have a responsibility to work together</a:t>
            </a:r>
          </a:p>
          <a:p>
            <a:r>
              <a:rPr lang="en-GB" dirty="0" smtClean="0"/>
              <a:t>Formation of local Safeguarding Adults Committee</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Adult Abuse</a:t>
            </a:r>
            <a:endParaRPr lang="en-GB" dirty="0"/>
          </a:p>
        </p:txBody>
      </p:sp>
      <p:pic>
        <p:nvPicPr>
          <p:cNvPr id="6" name="Content Placeholder 5" descr="publicity images 014.jpg"/>
          <p:cNvPicPr>
            <a:picLocks noGrp="1" noChangeAspect="1"/>
          </p:cNvPicPr>
          <p:nvPr>
            <p:ph idx="1"/>
          </p:nvPr>
        </p:nvPicPr>
        <p:blipFill>
          <a:blip r:embed="rId2" cstate="print"/>
          <a:stretch>
            <a:fillRect/>
          </a:stretch>
        </p:blipFill>
        <p:spPr>
          <a:xfrm>
            <a:off x="3357554" y="2571744"/>
            <a:ext cx="2328253" cy="2697163"/>
          </a:xfrm>
        </p:spPr>
      </p:pic>
      <p:sp>
        <p:nvSpPr>
          <p:cNvPr id="7" name="Notched Right Arrow 6"/>
          <p:cNvSpPr/>
          <p:nvPr/>
        </p:nvSpPr>
        <p:spPr>
          <a:xfrm>
            <a:off x="6357950" y="3286124"/>
            <a:ext cx="357190" cy="42862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4214810" y="5500702"/>
            <a:ext cx="35719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Notched Right Arrow 8"/>
          <p:cNvSpPr/>
          <p:nvPr/>
        </p:nvSpPr>
        <p:spPr>
          <a:xfrm>
            <a:off x="5929322" y="4643446"/>
            <a:ext cx="357190"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p:cNvSpPr/>
          <p:nvPr/>
        </p:nvSpPr>
        <p:spPr>
          <a:xfrm>
            <a:off x="2714612" y="4643446"/>
            <a:ext cx="357190"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a:off x="2357422" y="3286124"/>
            <a:ext cx="285752"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Notched Right Arrow 11"/>
          <p:cNvSpPr/>
          <p:nvPr/>
        </p:nvSpPr>
        <p:spPr>
          <a:xfrm>
            <a:off x="5643570" y="2143116"/>
            <a:ext cx="357190"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Left Arrow 12"/>
          <p:cNvSpPr/>
          <p:nvPr/>
        </p:nvSpPr>
        <p:spPr>
          <a:xfrm>
            <a:off x="3000364" y="2143116"/>
            <a:ext cx="357190"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858016" y="2071678"/>
            <a:ext cx="1857388" cy="369332"/>
          </a:xfrm>
          <a:prstGeom prst="rect">
            <a:avLst/>
          </a:prstGeom>
          <a:noFill/>
        </p:spPr>
        <p:txBody>
          <a:bodyPr wrap="square" rtlCol="0">
            <a:spAutoFit/>
          </a:bodyPr>
          <a:lstStyle/>
          <a:p>
            <a:r>
              <a:rPr lang="en-GB" dirty="0" smtClean="0"/>
              <a:t>Physical</a:t>
            </a:r>
            <a:endParaRPr lang="en-GB" dirty="0"/>
          </a:p>
        </p:txBody>
      </p:sp>
      <p:sp>
        <p:nvSpPr>
          <p:cNvPr id="15" name="TextBox 14"/>
          <p:cNvSpPr txBox="1"/>
          <p:nvPr/>
        </p:nvSpPr>
        <p:spPr>
          <a:xfrm>
            <a:off x="7286644" y="3500438"/>
            <a:ext cx="1214446" cy="369332"/>
          </a:xfrm>
          <a:prstGeom prst="rect">
            <a:avLst/>
          </a:prstGeom>
          <a:noFill/>
        </p:spPr>
        <p:txBody>
          <a:bodyPr wrap="square" rtlCol="0">
            <a:spAutoFit/>
          </a:bodyPr>
          <a:lstStyle/>
          <a:p>
            <a:r>
              <a:rPr lang="en-GB" dirty="0" smtClean="0"/>
              <a:t>Sexual</a:t>
            </a:r>
            <a:endParaRPr lang="en-GB" dirty="0"/>
          </a:p>
        </p:txBody>
      </p:sp>
      <p:sp>
        <p:nvSpPr>
          <p:cNvPr id="16" name="TextBox 15"/>
          <p:cNvSpPr txBox="1"/>
          <p:nvPr/>
        </p:nvSpPr>
        <p:spPr>
          <a:xfrm>
            <a:off x="6929454" y="4572008"/>
            <a:ext cx="1571636" cy="369332"/>
          </a:xfrm>
          <a:prstGeom prst="rect">
            <a:avLst/>
          </a:prstGeom>
          <a:noFill/>
        </p:spPr>
        <p:txBody>
          <a:bodyPr wrap="square" rtlCol="0">
            <a:spAutoFit/>
          </a:bodyPr>
          <a:lstStyle/>
          <a:p>
            <a:r>
              <a:rPr lang="en-GB" dirty="0" smtClean="0"/>
              <a:t>Psychological</a:t>
            </a:r>
            <a:endParaRPr lang="en-GB" dirty="0"/>
          </a:p>
        </p:txBody>
      </p:sp>
      <p:sp>
        <p:nvSpPr>
          <p:cNvPr id="17" name="TextBox 16"/>
          <p:cNvSpPr txBox="1"/>
          <p:nvPr/>
        </p:nvSpPr>
        <p:spPr>
          <a:xfrm>
            <a:off x="3571868" y="6143644"/>
            <a:ext cx="1857388" cy="369332"/>
          </a:xfrm>
          <a:prstGeom prst="rect">
            <a:avLst/>
          </a:prstGeom>
          <a:noFill/>
        </p:spPr>
        <p:txBody>
          <a:bodyPr wrap="square" rtlCol="0">
            <a:spAutoFit/>
          </a:bodyPr>
          <a:lstStyle/>
          <a:p>
            <a:r>
              <a:rPr lang="en-GB" dirty="0" smtClean="0"/>
              <a:t>        Financial</a:t>
            </a:r>
            <a:endParaRPr lang="en-GB" dirty="0"/>
          </a:p>
        </p:txBody>
      </p:sp>
      <p:sp>
        <p:nvSpPr>
          <p:cNvPr id="18" name="TextBox 17"/>
          <p:cNvSpPr txBox="1"/>
          <p:nvPr/>
        </p:nvSpPr>
        <p:spPr>
          <a:xfrm>
            <a:off x="1000100" y="2071678"/>
            <a:ext cx="1428760" cy="369332"/>
          </a:xfrm>
          <a:prstGeom prst="rect">
            <a:avLst/>
          </a:prstGeom>
          <a:noFill/>
        </p:spPr>
        <p:txBody>
          <a:bodyPr wrap="square" rtlCol="0">
            <a:spAutoFit/>
          </a:bodyPr>
          <a:lstStyle/>
          <a:p>
            <a:r>
              <a:rPr lang="en-GB" dirty="0" smtClean="0"/>
              <a:t>Neglect</a:t>
            </a:r>
            <a:endParaRPr lang="en-GB" dirty="0"/>
          </a:p>
        </p:txBody>
      </p:sp>
      <p:sp>
        <p:nvSpPr>
          <p:cNvPr id="19" name="TextBox 18"/>
          <p:cNvSpPr txBox="1"/>
          <p:nvPr/>
        </p:nvSpPr>
        <p:spPr>
          <a:xfrm>
            <a:off x="500034" y="3357562"/>
            <a:ext cx="1785950" cy="369332"/>
          </a:xfrm>
          <a:prstGeom prst="rect">
            <a:avLst/>
          </a:prstGeom>
          <a:noFill/>
        </p:spPr>
        <p:txBody>
          <a:bodyPr wrap="square" rtlCol="0">
            <a:spAutoFit/>
          </a:bodyPr>
          <a:lstStyle/>
          <a:p>
            <a:r>
              <a:rPr lang="en-GB" dirty="0" smtClean="0"/>
              <a:t>institutional</a:t>
            </a:r>
            <a:endParaRPr lang="en-GB" dirty="0"/>
          </a:p>
        </p:txBody>
      </p:sp>
      <p:sp>
        <p:nvSpPr>
          <p:cNvPr id="20" name="TextBox 19"/>
          <p:cNvSpPr txBox="1"/>
          <p:nvPr/>
        </p:nvSpPr>
        <p:spPr>
          <a:xfrm>
            <a:off x="714348" y="4786322"/>
            <a:ext cx="1785950" cy="369332"/>
          </a:xfrm>
          <a:prstGeom prst="rect">
            <a:avLst/>
          </a:prstGeom>
          <a:noFill/>
        </p:spPr>
        <p:txBody>
          <a:bodyPr wrap="square" rtlCol="0">
            <a:spAutoFit/>
          </a:bodyPr>
          <a:lstStyle/>
          <a:p>
            <a:r>
              <a:rPr lang="en-GB" dirty="0" smtClean="0"/>
              <a:t>discriminatory</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Physical Abuse</a:t>
            </a:r>
            <a:endParaRPr lang="en-GB" dirty="0"/>
          </a:p>
        </p:txBody>
      </p:sp>
      <p:sp>
        <p:nvSpPr>
          <p:cNvPr id="3" name="Content Placeholder 2"/>
          <p:cNvSpPr>
            <a:spLocks noGrp="1"/>
          </p:cNvSpPr>
          <p:nvPr>
            <p:ph idx="1"/>
          </p:nvPr>
        </p:nvSpPr>
        <p:spPr/>
        <p:txBody>
          <a:bodyPr/>
          <a:lstStyle/>
          <a:p>
            <a:endParaRPr lang="en-GB" dirty="0" smtClean="0"/>
          </a:p>
          <a:p>
            <a:r>
              <a:rPr lang="en-GB" dirty="0" smtClean="0"/>
              <a:t>Includes hitting, slapping, pushing, misuse of medication, being locked in a room, inappropriate methods of restraint, sanctions or force feeding</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Sexual Abuse</a:t>
            </a:r>
            <a:endParaRPr lang="en-GB" dirty="0"/>
          </a:p>
        </p:txBody>
      </p:sp>
      <p:sp>
        <p:nvSpPr>
          <p:cNvPr id="3" name="Content Placeholder 2"/>
          <p:cNvSpPr>
            <a:spLocks noGrp="1"/>
          </p:cNvSpPr>
          <p:nvPr>
            <p:ph idx="1"/>
          </p:nvPr>
        </p:nvSpPr>
        <p:spPr/>
        <p:txBody>
          <a:bodyPr>
            <a:normAutofit/>
          </a:bodyPr>
          <a:lstStyle/>
          <a:p>
            <a:r>
              <a:rPr lang="en-GB" dirty="0" smtClean="0"/>
              <a:t>Includes rape, sexual </a:t>
            </a:r>
            <a:r>
              <a:rPr lang="en-GB" dirty="0" err="1" smtClean="0"/>
              <a:t>assualt</a:t>
            </a:r>
            <a:r>
              <a:rPr lang="en-GB" dirty="0" smtClean="0"/>
              <a:t> or sex acts which a VA has not consented to or was pressured into</a:t>
            </a:r>
          </a:p>
          <a:p>
            <a:r>
              <a:rPr lang="en-GB" dirty="0" smtClean="0"/>
              <a:t>Incest</a:t>
            </a:r>
          </a:p>
          <a:p>
            <a:r>
              <a:rPr lang="en-GB" dirty="0" smtClean="0"/>
              <a:t>The abuser exposing genitals, coercing VA into watching pornographic material</a:t>
            </a:r>
          </a:p>
          <a:p>
            <a:r>
              <a:rPr lang="en-GB" dirty="0" smtClean="0"/>
              <a:t>Denial of a sexual life to consenting adults</a:t>
            </a:r>
          </a:p>
          <a:p>
            <a:r>
              <a:rPr lang="en-GB" dirty="0" smtClean="0"/>
              <a:t>Sexual relationships where position of trust</a:t>
            </a:r>
          </a:p>
          <a:p>
            <a:pPr>
              <a:buNone/>
            </a:pP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577</Words>
  <Application>Microsoft Office PowerPoint</Application>
  <PresentationFormat>On-screen Show (4:3)</PresentationFormat>
  <Paragraphs>93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Safeguarding Vulnerable Adults</vt:lpstr>
      <vt:lpstr>What is Safeguarding Adults ?</vt:lpstr>
      <vt:lpstr>Background</vt:lpstr>
      <vt:lpstr>Who is a vulnerable adult ?</vt:lpstr>
      <vt:lpstr>A vulnerable adult …</vt:lpstr>
      <vt:lpstr>What is Adult Protection ?</vt:lpstr>
      <vt:lpstr>Types of Adult Abuse</vt:lpstr>
      <vt:lpstr>Physical Abuse</vt:lpstr>
      <vt:lpstr>Sexual Abuse</vt:lpstr>
      <vt:lpstr>Psychological Abuse</vt:lpstr>
      <vt:lpstr>Financial Abuse</vt:lpstr>
      <vt:lpstr>Neglect</vt:lpstr>
      <vt:lpstr>Discriminatory</vt:lpstr>
      <vt:lpstr>Institutional</vt:lpstr>
      <vt:lpstr>What do I do if I`m worried ?</vt:lpstr>
      <vt:lpstr>Process of Adult Protection</vt:lpstr>
      <vt:lpstr>What do I do as a Home-Start Volunteer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Vulnerable Adults</dc:title>
  <dc:creator>HP Authorized Customer</dc:creator>
  <cp:lastModifiedBy>HP Authorized Customer</cp:lastModifiedBy>
  <cp:revision>5</cp:revision>
  <dcterms:created xsi:type="dcterms:W3CDTF">2009-07-24T12:39:14Z</dcterms:created>
  <dcterms:modified xsi:type="dcterms:W3CDTF">2009-08-19T09:35:20Z</dcterms:modified>
</cp:coreProperties>
</file>