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58" r:id="rId4"/>
    <p:sldId id="259" r:id="rId5"/>
    <p:sldId id="260" r:id="rId6"/>
    <p:sldId id="261" r:id="rId7"/>
    <p:sldId id="262" r:id="rId8"/>
    <p:sldId id="274" r:id="rId9"/>
    <p:sldId id="263" r:id="rId10"/>
    <p:sldId id="264" r:id="rId11"/>
    <p:sldId id="265" r:id="rId12"/>
    <p:sldId id="266" r:id="rId13"/>
    <p:sldId id="267" r:id="rId14"/>
    <p:sldId id="268" r:id="rId15"/>
    <p:sldId id="269" r:id="rId16"/>
    <p:sldId id="270" r:id="rId17"/>
    <p:sldId id="272" r:id="rId18"/>
    <p:sldId id="275"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90" d="100"/>
          <a:sy n="90" d="100"/>
        </p:scale>
        <p:origin x="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3C72612-4D84-49CD-BC6B-499BDA6BAB23}" type="datetimeFigureOut">
              <a:rPr lang="en-GB" smtClean="0"/>
              <a:t>12/01/2017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EDC02A-BFD0-491F-875C-2BD2AAB2BA40}" type="slidenum">
              <a:rPr lang="en-GB" smtClean="0"/>
              <a:t>‹#›</a:t>
            </a:fld>
            <a:endParaRPr lang="en-GB"/>
          </a:p>
        </p:txBody>
      </p:sp>
    </p:spTree>
    <p:extLst>
      <p:ext uri="{BB962C8B-B14F-4D97-AF65-F5344CB8AC3E}">
        <p14:creationId xmlns:p14="http://schemas.microsoft.com/office/powerpoint/2010/main" val="21592500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6B9478E-76CC-4D7A-A353-35E03CD2DE72}"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148115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B9478E-76CC-4D7A-A353-35E03CD2DE72}"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165696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B9478E-76CC-4D7A-A353-35E03CD2DE72}"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174729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6B9478E-76CC-4D7A-A353-35E03CD2DE72}"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3456383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B9478E-76CC-4D7A-A353-35E03CD2DE72}" type="datetimeFigureOut">
              <a:rPr lang="en-GB" smtClean="0"/>
              <a:t>12/01/2017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416658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6B9478E-76CC-4D7A-A353-35E03CD2DE72}"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3511046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6B9478E-76CC-4D7A-A353-35E03CD2DE72}" type="datetimeFigureOut">
              <a:rPr lang="en-GB" smtClean="0"/>
              <a:t>12/01/2017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187804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6B9478E-76CC-4D7A-A353-35E03CD2DE72}" type="datetimeFigureOut">
              <a:rPr lang="en-GB" smtClean="0"/>
              <a:t>12/01/2017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91603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9478E-76CC-4D7A-A353-35E03CD2DE72}" type="datetimeFigureOut">
              <a:rPr lang="en-GB" smtClean="0"/>
              <a:t>12/01/2017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239144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B9478E-76CC-4D7A-A353-35E03CD2DE72}"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72971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B9478E-76CC-4D7A-A353-35E03CD2DE72}" type="datetimeFigureOut">
              <a:rPr lang="en-GB" smtClean="0"/>
              <a:t>12/01/2017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D65BFB-80E5-4BF9-B365-6ED6B96B57AB}" type="slidenum">
              <a:rPr lang="en-GB" smtClean="0"/>
              <a:t>‹#›</a:t>
            </a:fld>
            <a:endParaRPr lang="en-GB"/>
          </a:p>
        </p:txBody>
      </p:sp>
    </p:spTree>
    <p:extLst>
      <p:ext uri="{BB962C8B-B14F-4D97-AF65-F5344CB8AC3E}">
        <p14:creationId xmlns:p14="http://schemas.microsoft.com/office/powerpoint/2010/main" val="246764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9478E-76CC-4D7A-A353-35E03CD2DE72}" type="datetimeFigureOut">
              <a:rPr lang="en-GB" smtClean="0"/>
              <a:t>12/01/2017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65BFB-80E5-4BF9-B365-6ED6B96B57AB}" type="slidenum">
              <a:rPr lang="en-GB" smtClean="0"/>
              <a:t>‹#›</a:t>
            </a:fld>
            <a:endParaRPr lang="en-GB"/>
          </a:p>
        </p:txBody>
      </p:sp>
    </p:spTree>
    <p:extLst>
      <p:ext uri="{BB962C8B-B14F-4D97-AF65-F5344CB8AC3E}">
        <p14:creationId xmlns:p14="http://schemas.microsoft.com/office/powerpoint/2010/main" val="70672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nspcc.org.uk/preventing-abuse/child-abuse-and-neglect/child-sexual-exploitation/" TargetMode="External"/><Relationship Id="rId2" Type="http://schemas.openxmlformats.org/officeDocument/2006/relationships/hyperlink" Target="http://www.nspcc.org.uk/preventing-abuse/child-abuse-and-neglect/child-sexual-abuse/"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Child Sexual Exploitation (CSE)</a:t>
            </a:r>
          </a:p>
        </p:txBody>
      </p:sp>
      <p:sp>
        <p:nvSpPr>
          <p:cNvPr id="3" name="Subtitle 2"/>
          <p:cNvSpPr>
            <a:spLocks noGrp="1"/>
          </p:cNvSpPr>
          <p:nvPr>
            <p:ph type="subTitle" idx="1"/>
          </p:nvPr>
        </p:nvSpPr>
        <p:spPr/>
        <p:txBody>
          <a:bodyPr/>
          <a:lstStyle/>
          <a:p>
            <a:r>
              <a:rPr lang="en-GB" dirty="0"/>
              <a:t>Guidance for HSWF Volunteers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5437" y="4154488"/>
            <a:ext cx="1381125" cy="1195387"/>
          </a:xfrm>
          <a:prstGeom prst="rect">
            <a:avLst/>
          </a:prstGeom>
        </p:spPr>
      </p:pic>
    </p:spTree>
    <p:extLst>
      <p:ext uri="{BB962C8B-B14F-4D97-AF65-F5344CB8AC3E}">
        <p14:creationId xmlns:p14="http://schemas.microsoft.com/office/powerpoint/2010/main" val="3317872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Low level indicators</a:t>
            </a:r>
          </a:p>
        </p:txBody>
      </p:sp>
      <p:sp>
        <p:nvSpPr>
          <p:cNvPr id="3" name="Content Placeholder 2"/>
          <p:cNvSpPr>
            <a:spLocks noGrp="1"/>
          </p:cNvSpPr>
          <p:nvPr>
            <p:ph idx="1"/>
          </p:nvPr>
        </p:nvSpPr>
        <p:spPr/>
        <p:txBody>
          <a:bodyPr>
            <a:normAutofit lnSpcReduction="10000"/>
          </a:bodyPr>
          <a:lstStyle/>
          <a:p>
            <a:r>
              <a:rPr lang="en-GB" dirty="0"/>
              <a:t>Regularly going missing or coming home late with no explanation</a:t>
            </a:r>
          </a:p>
          <a:p>
            <a:r>
              <a:rPr lang="en-GB" dirty="0"/>
              <a:t>Overly sexualised dress or sexualised risk taking (including internet)</a:t>
            </a:r>
          </a:p>
          <a:p>
            <a:r>
              <a:rPr lang="en-GB" dirty="0"/>
              <a:t>Unaccounted for monies or goods</a:t>
            </a:r>
          </a:p>
          <a:p>
            <a:r>
              <a:rPr lang="en-GB" dirty="0"/>
              <a:t>Associating with unknown adults</a:t>
            </a:r>
          </a:p>
          <a:p>
            <a:r>
              <a:rPr lang="en-GB" dirty="0"/>
              <a:t>Associating with other sexually exploited children</a:t>
            </a:r>
          </a:p>
          <a:p>
            <a:r>
              <a:rPr lang="en-GB" dirty="0"/>
              <a:t>Reduced contact with family and friends</a:t>
            </a:r>
          </a:p>
          <a:p>
            <a:r>
              <a:rPr lang="en-GB" dirty="0"/>
              <a:t>Notable changes in behaviour/loss or previous interests</a:t>
            </a:r>
          </a:p>
          <a:p>
            <a:r>
              <a:rPr lang="en-GB" dirty="0"/>
              <a:t>Experimenting with drugs/alcohol</a:t>
            </a:r>
          </a:p>
          <a:p>
            <a:r>
              <a:rPr lang="en-GB" dirty="0"/>
              <a:t>Poor self image/eating disorders/self harm</a:t>
            </a:r>
          </a:p>
        </p:txBody>
      </p:sp>
    </p:spTree>
    <p:extLst>
      <p:ext uri="{BB962C8B-B14F-4D97-AF65-F5344CB8AC3E}">
        <p14:creationId xmlns:p14="http://schemas.microsoft.com/office/powerpoint/2010/main" val="2951204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9709" y="581891"/>
            <a:ext cx="10422082" cy="4678204"/>
          </a:xfrm>
          <a:prstGeom prst="rect">
            <a:avLst/>
          </a:prstGeom>
          <a:noFill/>
        </p:spPr>
        <p:txBody>
          <a:bodyPr wrap="square" rtlCol="0">
            <a:spAutoFit/>
          </a:bodyPr>
          <a:lstStyle/>
          <a:p>
            <a:pPr marL="285750" indent="-285750">
              <a:buFont typeface="Arial" panose="020B0604020202020204" pitchFamily="34" charset="0"/>
              <a:buChar char="•"/>
            </a:pPr>
            <a:r>
              <a:rPr lang="en-GB" sz="2800" dirty="0"/>
              <a:t>Repeat screening for sexually acquired infection, emergency contraception or unplanned pregnancies</a:t>
            </a:r>
          </a:p>
          <a:p>
            <a:pPr marL="285750" indent="-285750">
              <a:buFont typeface="Arial" panose="020B0604020202020204" pitchFamily="34" charset="0"/>
              <a:buChar char="•"/>
            </a:pPr>
            <a:r>
              <a:rPr lang="en-GB" sz="2800" dirty="0"/>
              <a:t>Having much older boyfriend/girlfriend</a:t>
            </a:r>
          </a:p>
          <a:p>
            <a:pPr marL="285750" indent="-285750">
              <a:buFont typeface="Arial" panose="020B0604020202020204" pitchFamily="34" charset="0"/>
              <a:buChar char="•"/>
            </a:pPr>
            <a:r>
              <a:rPr lang="en-GB" sz="2800" dirty="0"/>
              <a:t>Missing school/excluded from school</a:t>
            </a:r>
          </a:p>
          <a:p>
            <a:pPr marL="285750" indent="-285750">
              <a:buFont typeface="Arial" panose="020B0604020202020204" pitchFamily="34" charset="0"/>
              <a:buChar char="•"/>
            </a:pPr>
            <a:r>
              <a:rPr lang="en-GB" sz="2800" dirty="0"/>
              <a:t>Persistent truancy or going missing from home or school</a:t>
            </a:r>
          </a:p>
          <a:p>
            <a:pPr marL="285750" indent="-285750">
              <a:buFont typeface="Arial" panose="020B0604020202020204" pitchFamily="34" charset="0"/>
              <a:buChar char="•"/>
            </a:pPr>
            <a:r>
              <a:rPr lang="en-GB" sz="2800" dirty="0"/>
              <a:t>Offending behaviour</a:t>
            </a:r>
          </a:p>
          <a:p>
            <a:pPr marL="285750" indent="-285750">
              <a:buFont typeface="Arial" panose="020B0604020202020204" pitchFamily="34" charset="0"/>
              <a:buChar char="•"/>
            </a:pPr>
            <a:r>
              <a:rPr lang="en-GB" sz="2800" dirty="0"/>
              <a:t>Immediate response to texts/</a:t>
            </a:r>
            <a:r>
              <a:rPr lang="en-GB" sz="2800" dirty="0" err="1"/>
              <a:t>phonecalls</a:t>
            </a:r>
            <a:r>
              <a:rPr lang="en-GB" sz="2800" dirty="0"/>
              <a:t> and increasing secretiveness</a:t>
            </a:r>
          </a:p>
          <a:p>
            <a:pPr marL="285750" indent="-285750">
              <a:buFont typeface="Arial" panose="020B0604020202020204" pitchFamily="34" charset="0"/>
              <a:buChar char="•"/>
            </a:pPr>
            <a:r>
              <a:rPr lang="en-GB" sz="2800" dirty="0"/>
              <a:t>Spending long time in chat rooms or accessing inappropriate material online</a:t>
            </a:r>
          </a:p>
          <a:p>
            <a:endParaRPr lang="en-GB" dirty="0"/>
          </a:p>
        </p:txBody>
      </p:sp>
    </p:spTree>
    <p:extLst>
      <p:ext uri="{BB962C8B-B14F-4D97-AF65-F5344CB8AC3E}">
        <p14:creationId xmlns:p14="http://schemas.microsoft.com/office/powerpoint/2010/main" val="205499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Medium level risk factors</a:t>
            </a:r>
          </a:p>
        </p:txBody>
      </p:sp>
      <p:sp>
        <p:nvSpPr>
          <p:cNvPr id="3" name="Content Placeholder 2"/>
          <p:cNvSpPr>
            <a:spLocks noGrp="1"/>
          </p:cNvSpPr>
          <p:nvPr>
            <p:ph idx="1"/>
          </p:nvPr>
        </p:nvSpPr>
        <p:spPr/>
        <p:txBody>
          <a:bodyPr>
            <a:normAutofit lnSpcReduction="10000"/>
          </a:bodyPr>
          <a:lstStyle/>
          <a:p>
            <a:r>
              <a:rPr lang="en-GB" dirty="0"/>
              <a:t>Association with gangs or gang related activity</a:t>
            </a:r>
          </a:p>
          <a:p>
            <a:r>
              <a:rPr lang="en-GB" dirty="0"/>
              <a:t>Sexual identity issues</a:t>
            </a:r>
          </a:p>
          <a:p>
            <a:r>
              <a:rPr lang="en-GB" dirty="0"/>
              <a:t>Propensity to sexual experimentation with older adults</a:t>
            </a:r>
          </a:p>
          <a:p>
            <a:r>
              <a:rPr lang="en-GB" dirty="0"/>
              <a:t>Repeat offending</a:t>
            </a:r>
          </a:p>
          <a:p>
            <a:r>
              <a:rPr lang="en-GB" dirty="0"/>
              <a:t>Decrease in self care</a:t>
            </a:r>
          </a:p>
          <a:p>
            <a:r>
              <a:rPr lang="en-GB" dirty="0"/>
              <a:t>Returning from missing episodes with bruising or other injuries</a:t>
            </a:r>
          </a:p>
          <a:p>
            <a:r>
              <a:rPr lang="en-GB" dirty="0"/>
              <a:t>Suggestions they have been locked in or limitations on freedom</a:t>
            </a:r>
          </a:p>
          <a:p>
            <a:r>
              <a:rPr lang="en-GB" dirty="0"/>
              <a:t>Developing drug or alcohol dependency</a:t>
            </a:r>
          </a:p>
          <a:p>
            <a:r>
              <a:rPr lang="en-GB" dirty="0"/>
              <a:t>Turning up at A&amp;E/out of hours with unknown adult.</a:t>
            </a:r>
          </a:p>
        </p:txBody>
      </p:sp>
    </p:spTree>
    <p:extLst>
      <p:ext uri="{BB962C8B-B14F-4D97-AF65-F5344CB8AC3E}">
        <p14:creationId xmlns:p14="http://schemas.microsoft.com/office/powerpoint/2010/main" val="302976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 risk level indicators </a:t>
            </a:r>
          </a:p>
        </p:txBody>
      </p:sp>
      <p:sp>
        <p:nvSpPr>
          <p:cNvPr id="3" name="Content Placeholder 2"/>
          <p:cNvSpPr>
            <a:spLocks noGrp="1"/>
          </p:cNvSpPr>
          <p:nvPr>
            <p:ph idx="1"/>
          </p:nvPr>
        </p:nvSpPr>
        <p:spPr/>
        <p:txBody>
          <a:bodyPr>
            <a:normAutofit fontScale="92500" lnSpcReduction="10000"/>
          </a:bodyPr>
          <a:lstStyle/>
          <a:p>
            <a:r>
              <a:rPr lang="en-GB" dirty="0"/>
              <a:t>Getting into cars with unknown adults</a:t>
            </a:r>
          </a:p>
          <a:p>
            <a:r>
              <a:rPr lang="en-GB" dirty="0"/>
              <a:t>Associating with perpetrators</a:t>
            </a:r>
          </a:p>
          <a:p>
            <a:r>
              <a:rPr lang="en-GB" dirty="0"/>
              <a:t>Clipping (offering to have sex for money then running before having sex)</a:t>
            </a:r>
          </a:p>
          <a:p>
            <a:r>
              <a:rPr lang="en-GB" dirty="0"/>
              <a:t>Receiving rewards for recruiting peers into exploitation</a:t>
            </a:r>
          </a:p>
          <a:p>
            <a:r>
              <a:rPr lang="en-GB" dirty="0"/>
              <a:t>Disclosure of assault then withdrawal of complaint</a:t>
            </a:r>
          </a:p>
          <a:p>
            <a:r>
              <a:rPr lang="en-GB" dirty="0"/>
              <a:t>Being seen in hotspots (e.g., hotel thought to link with CSE) or with known perpetrators</a:t>
            </a:r>
          </a:p>
          <a:p>
            <a:r>
              <a:rPr lang="en-GB" dirty="0"/>
              <a:t>Child under 13 years of age engaging in penetrative sex with over 15 year old</a:t>
            </a:r>
          </a:p>
          <a:p>
            <a:r>
              <a:rPr lang="en-GB" dirty="0"/>
              <a:t>Being taken to clubs and hotels by adults for purpose of sexual activity</a:t>
            </a:r>
          </a:p>
          <a:p>
            <a:endParaRPr lang="en-GB" dirty="0"/>
          </a:p>
        </p:txBody>
      </p:sp>
    </p:spTree>
    <p:extLst>
      <p:ext uri="{BB962C8B-B14F-4D97-AF65-F5344CB8AC3E}">
        <p14:creationId xmlns:p14="http://schemas.microsoft.com/office/powerpoint/2010/main" val="548090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92500" lnSpcReduction="20000"/>
          </a:bodyPr>
          <a:lstStyle/>
          <a:p>
            <a:r>
              <a:rPr lang="en-GB" sz="3000" dirty="0"/>
              <a:t>Being bought or sold by adults</a:t>
            </a:r>
          </a:p>
          <a:p>
            <a:r>
              <a:rPr lang="en-GB" sz="3000" dirty="0"/>
              <a:t>Multiple miscarriages or terminations</a:t>
            </a:r>
          </a:p>
          <a:p>
            <a:r>
              <a:rPr lang="en-GB" sz="3000" dirty="0"/>
              <a:t>Pattern of street homelessness and staying with an adult suspected of CSE</a:t>
            </a:r>
          </a:p>
          <a:p>
            <a:r>
              <a:rPr lang="en-GB" sz="3000" dirty="0"/>
              <a:t>Child under 16 meeting different adults and engaging in sexual activity</a:t>
            </a:r>
          </a:p>
          <a:p>
            <a:r>
              <a:rPr lang="en-GB" sz="3000" dirty="0"/>
              <a:t>Removed from red light district due to suspected CSE</a:t>
            </a:r>
          </a:p>
          <a:p>
            <a:r>
              <a:rPr lang="en-GB" sz="3000" dirty="0"/>
              <a:t>Allegation of abduction/forced imprisonment</a:t>
            </a:r>
          </a:p>
          <a:p>
            <a:r>
              <a:rPr lang="en-GB" sz="3000" dirty="0"/>
              <a:t>Disappearing from the system with no contact or support</a:t>
            </a:r>
          </a:p>
          <a:p>
            <a:r>
              <a:rPr lang="en-GB" sz="3000" dirty="0"/>
              <a:t>Being moved around for sexual activity (trafficking)</a:t>
            </a:r>
          </a:p>
          <a:p>
            <a:endParaRPr lang="en-GB" dirty="0"/>
          </a:p>
          <a:p>
            <a:endParaRPr lang="en-GB" dirty="0"/>
          </a:p>
          <a:p>
            <a:endParaRPr lang="en-GB" dirty="0"/>
          </a:p>
        </p:txBody>
      </p:sp>
    </p:spTree>
    <p:extLst>
      <p:ext uri="{BB962C8B-B14F-4D97-AF65-F5344CB8AC3E}">
        <p14:creationId xmlns:p14="http://schemas.microsoft.com/office/powerpoint/2010/main" val="2855820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 What makes a child more resilient/protected ?</a:t>
            </a:r>
          </a:p>
        </p:txBody>
      </p:sp>
      <p:sp>
        <p:nvSpPr>
          <p:cNvPr id="3" name="Content Placeholder 2"/>
          <p:cNvSpPr>
            <a:spLocks noGrp="1"/>
          </p:cNvSpPr>
          <p:nvPr>
            <p:ph idx="1"/>
          </p:nvPr>
        </p:nvSpPr>
        <p:spPr/>
        <p:txBody>
          <a:bodyPr>
            <a:normAutofit lnSpcReduction="10000"/>
          </a:bodyPr>
          <a:lstStyle/>
          <a:p>
            <a:r>
              <a:rPr lang="en-GB" dirty="0"/>
              <a:t>Parents/carers recognise their child is being groomed and this is impacting on their behaviours</a:t>
            </a:r>
          </a:p>
          <a:p>
            <a:r>
              <a:rPr lang="en-GB" dirty="0"/>
              <a:t>Parents/carers accept support and mediation in relationship with young person</a:t>
            </a:r>
          </a:p>
          <a:p>
            <a:r>
              <a:rPr lang="en-GB" dirty="0"/>
              <a:t>Parents/carers work with police to facilitate prosecution of perpetrators</a:t>
            </a:r>
          </a:p>
          <a:p>
            <a:r>
              <a:rPr lang="en-GB" dirty="0"/>
              <a:t>Young person builds close relationship with one safe friend or professional</a:t>
            </a:r>
          </a:p>
          <a:p>
            <a:r>
              <a:rPr lang="en-GB" dirty="0"/>
              <a:t>Professionals are available to provide support and work as a team with family and young person </a:t>
            </a:r>
          </a:p>
        </p:txBody>
      </p:sp>
    </p:spTree>
    <p:extLst>
      <p:ext uri="{BB962C8B-B14F-4D97-AF65-F5344CB8AC3E}">
        <p14:creationId xmlns:p14="http://schemas.microsoft.com/office/powerpoint/2010/main" val="3603844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Worcestershire CSE Pathway</a:t>
            </a:r>
          </a:p>
        </p:txBody>
      </p:sp>
      <p:sp>
        <p:nvSpPr>
          <p:cNvPr id="3" name="Content Placeholder 2"/>
          <p:cNvSpPr>
            <a:spLocks noGrp="1"/>
          </p:cNvSpPr>
          <p:nvPr>
            <p:ph idx="1"/>
          </p:nvPr>
        </p:nvSpPr>
        <p:spPr/>
        <p:txBody>
          <a:bodyPr>
            <a:normAutofit/>
          </a:bodyPr>
          <a:lstStyle/>
          <a:p>
            <a:r>
              <a:rPr lang="en-GB" sz="6000" dirty="0"/>
              <a:t>This flowchart shows process followed if CSE victims are identified. </a:t>
            </a:r>
          </a:p>
        </p:txBody>
      </p:sp>
    </p:spTree>
    <p:extLst>
      <p:ext uri="{BB962C8B-B14F-4D97-AF65-F5344CB8AC3E}">
        <p14:creationId xmlns:p14="http://schemas.microsoft.com/office/powerpoint/2010/main" val="144920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HSWF do ?</a:t>
            </a:r>
          </a:p>
        </p:txBody>
      </p:sp>
      <p:sp>
        <p:nvSpPr>
          <p:cNvPr id="3" name="Content Placeholder 2"/>
          <p:cNvSpPr>
            <a:spLocks noGrp="1"/>
          </p:cNvSpPr>
          <p:nvPr>
            <p:ph idx="1"/>
          </p:nvPr>
        </p:nvSpPr>
        <p:spPr/>
        <p:txBody>
          <a:bodyPr/>
          <a:lstStyle/>
          <a:p>
            <a:r>
              <a:rPr lang="en-GB" dirty="0"/>
              <a:t>Volunteers already support adult survivors of CSE</a:t>
            </a:r>
          </a:p>
          <a:p>
            <a:r>
              <a:rPr lang="en-GB" dirty="0"/>
              <a:t>The Rotherham and Oxford Enquiries highlighted the role the VCS plays in identifying abuse and offering support to victims and the wider family</a:t>
            </a:r>
          </a:p>
          <a:p>
            <a:r>
              <a:rPr lang="en-GB" dirty="0"/>
              <a:t>Volunteers can be aware – a family may talk to you about these issues or could be concerned about a young persons` behaviour.</a:t>
            </a:r>
          </a:p>
        </p:txBody>
      </p:sp>
    </p:spTree>
    <p:extLst>
      <p:ext uri="{BB962C8B-B14F-4D97-AF65-F5344CB8AC3E}">
        <p14:creationId xmlns:p14="http://schemas.microsoft.com/office/powerpoint/2010/main" val="3869149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10606" y="1870363"/>
            <a:ext cx="3457320" cy="3056154"/>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9953" y="1945849"/>
            <a:ext cx="2505074" cy="3223195"/>
          </a:xfrm>
          <a:prstGeom prst="rect">
            <a:avLst/>
          </a:prstGeom>
        </p:spPr>
      </p:pic>
    </p:spTree>
    <p:extLst>
      <p:ext uri="{BB962C8B-B14F-4D97-AF65-F5344CB8AC3E}">
        <p14:creationId xmlns:p14="http://schemas.microsoft.com/office/powerpoint/2010/main" val="259839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What is CSE ?</a:t>
            </a:r>
          </a:p>
        </p:txBody>
      </p:sp>
      <p:sp>
        <p:nvSpPr>
          <p:cNvPr id="3" name="Content Placeholder 2"/>
          <p:cNvSpPr>
            <a:spLocks noGrp="1"/>
          </p:cNvSpPr>
          <p:nvPr>
            <p:ph idx="1"/>
          </p:nvPr>
        </p:nvSpPr>
        <p:spPr/>
        <p:txBody>
          <a:bodyPr/>
          <a:lstStyle/>
          <a:p>
            <a:r>
              <a:rPr lang="en-GB" dirty="0"/>
              <a:t>CSE is a form of sexual abuse</a:t>
            </a:r>
          </a:p>
          <a:p>
            <a:endParaRPr lang="en-GB" dirty="0"/>
          </a:p>
          <a:p>
            <a:pPr marL="0" indent="0">
              <a:buNone/>
            </a:pPr>
            <a:r>
              <a:rPr lang="en-GB" dirty="0"/>
              <a:t>Definition: CSE involves </a:t>
            </a:r>
          </a:p>
          <a:p>
            <a:pPr marL="0" indent="0">
              <a:buNone/>
            </a:pPr>
            <a:r>
              <a:rPr lang="en-GB" dirty="0"/>
              <a:t>“Exploitative situations, contexts and relationships where young people under 18 years receive something (e.g. food, </a:t>
            </a:r>
            <a:r>
              <a:rPr lang="en-GB" dirty="0" err="1"/>
              <a:t>accommodation,drugs</a:t>
            </a:r>
            <a:r>
              <a:rPr lang="en-GB" dirty="0"/>
              <a:t>, </a:t>
            </a:r>
            <a:r>
              <a:rPr lang="en-GB" dirty="0" err="1"/>
              <a:t>alcohol,affection</a:t>
            </a:r>
            <a:r>
              <a:rPr lang="en-GB" dirty="0"/>
              <a:t>, gifts, money) as a result of them performing and/or others performing on them sexual activities.”</a:t>
            </a:r>
          </a:p>
          <a:p>
            <a:pPr marL="0" indent="0">
              <a:buNone/>
            </a:pPr>
            <a:r>
              <a:rPr lang="en-GB" dirty="0"/>
              <a:t>(</a:t>
            </a:r>
            <a:r>
              <a:rPr lang="en-GB" b="1" dirty="0"/>
              <a:t>Department for Education 2009) </a:t>
            </a:r>
          </a:p>
        </p:txBody>
      </p:sp>
    </p:spTree>
    <p:extLst>
      <p:ext uri="{BB962C8B-B14F-4D97-AF65-F5344CB8AC3E}">
        <p14:creationId xmlns:p14="http://schemas.microsoft.com/office/powerpoint/2010/main" val="367744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In all cases of CSE</a:t>
            </a:r>
          </a:p>
        </p:txBody>
      </p:sp>
      <p:sp>
        <p:nvSpPr>
          <p:cNvPr id="3" name="Content Placeholder 2"/>
          <p:cNvSpPr>
            <a:spLocks noGrp="1"/>
          </p:cNvSpPr>
          <p:nvPr>
            <p:ph idx="1"/>
          </p:nvPr>
        </p:nvSpPr>
        <p:spPr/>
        <p:txBody>
          <a:bodyPr/>
          <a:lstStyle/>
          <a:p>
            <a:pPr marL="0" indent="0">
              <a:buNone/>
            </a:pPr>
            <a:r>
              <a:rPr lang="en-GB" dirty="0"/>
              <a:t>Those exploiting the child will have power over them by virtue of</a:t>
            </a:r>
          </a:p>
          <a:p>
            <a:pPr marL="0" indent="0">
              <a:buNone/>
            </a:pPr>
            <a:endParaRPr lang="en-GB" dirty="0"/>
          </a:p>
          <a:p>
            <a:r>
              <a:rPr lang="en-GB" dirty="0"/>
              <a:t>Age</a:t>
            </a:r>
          </a:p>
          <a:p>
            <a:r>
              <a:rPr lang="en-GB" dirty="0"/>
              <a:t>Gender</a:t>
            </a:r>
          </a:p>
          <a:p>
            <a:r>
              <a:rPr lang="en-GB" dirty="0"/>
              <a:t>Intellect</a:t>
            </a:r>
          </a:p>
          <a:p>
            <a:r>
              <a:rPr lang="en-GB" dirty="0"/>
              <a:t>Physical strength</a:t>
            </a:r>
          </a:p>
          <a:p>
            <a:r>
              <a:rPr lang="en-GB" dirty="0"/>
              <a:t>Economic power</a:t>
            </a:r>
          </a:p>
        </p:txBody>
      </p:sp>
    </p:spTree>
    <p:extLst>
      <p:ext uri="{BB962C8B-B14F-4D97-AF65-F5344CB8AC3E}">
        <p14:creationId xmlns:p14="http://schemas.microsoft.com/office/powerpoint/2010/main" val="992385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Who might be vulnerable to CSE ?</a:t>
            </a:r>
          </a:p>
        </p:txBody>
      </p:sp>
      <p:sp>
        <p:nvSpPr>
          <p:cNvPr id="3" name="Content Placeholder 2"/>
          <p:cNvSpPr>
            <a:spLocks noGrp="1"/>
          </p:cNvSpPr>
          <p:nvPr>
            <p:ph idx="1"/>
          </p:nvPr>
        </p:nvSpPr>
        <p:spPr>
          <a:xfrm>
            <a:off x="907473" y="1825625"/>
            <a:ext cx="10515600" cy="4351338"/>
          </a:xfrm>
        </p:spPr>
        <p:txBody>
          <a:bodyPr/>
          <a:lstStyle/>
          <a:p>
            <a:r>
              <a:rPr lang="en-GB" dirty="0"/>
              <a:t>Take 10 minutes to work in pairs to list the added vulnerability factors we think may lead to a child being a victim of CSE.</a:t>
            </a:r>
          </a:p>
          <a:p>
            <a:endParaRPr lang="en-GB" dirty="0"/>
          </a:p>
          <a:p>
            <a:pPr marL="0" indent="0">
              <a:buNone/>
            </a:pPr>
            <a:r>
              <a:rPr lang="en-GB"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5180" y="2524991"/>
            <a:ext cx="3031836" cy="3311220"/>
          </a:xfrm>
          <a:prstGeom prst="rect">
            <a:avLst/>
          </a:prstGeom>
        </p:spPr>
      </p:pic>
    </p:spTree>
    <p:extLst>
      <p:ext uri="{BB962C8B-B14F-4D97-AF65-F5344CB8AC3E}">
        <p14:creationId xmlns:p14="http://schemas.microsoft.com/office/powerpoint/2010/main" val="280751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Underlying Vulnerability factors in family</a:t>
            </a:r>
          </a:p>
        </p:txBody>
      </p:sp>
      <p:sp>
        <p:nvSpPr>
          <p:cNvPr id="3" name="Content Placeholder 2"/>
          <p:cNvSpPr>
            <a:spLocks noGrp="1"/>
          </p:cNvSpPr>
          <p:nvPr>
            <p:ph idx="1"/>
          </p:nvPr>
        </p:nvSpPr>
        <p:spPr/>
        <p:txBody>
          <a:bodyPr/>
          <a:lstStyle/>
          <a:p>
            <a:r>
              <a:rPr lang="en-GB" dirty="0"/>
              <a:t>Child sexual abuse</a:t>
            </a:r>
          </a:p>
          <a:p>
            <a:r>
              <a:rPr lang="en-GB" dirty="0"/>
              <a:t>Domestic abuse</a:t>
            </a:r>
          </a:p>
          <a:p>
            <a:r>
              <a:rPr lang="en-GB" dirty="0"/>
              <a:t>Family Breakdown</a:t>
            </a:r>
          </a:p>
          <a:p>
            <a:r>
              <a:rPr lang="en-GB" dirty="0"/>
              <a:t>Physical abuse and emotional deprivation</a:t>
            </a:r>
          </a:p>
          <a:p>
            <a:r>
              <a:rPr lang="en-GB" dirty="0"/>
              <a:t>Bullying in or out of school</a:t>
            </a:r>
          </a:p>
          <a:p>
            <a:r>
              <a:rPr lang="en-GB" dirty="0"/>
              <a:t>Homophobia towards a young person from family</a:t>
            </a:r>
          </a:p>
          <a:p>
            <a:r>
              <a:rPr lang="en-GB" dirty="0"/>
              <a:t>Adult family member involved in prostitution</a:t>
            </a:r>
          </a:p>
          <a:p>
            <a:endParaRPr lang="en-GB" dirty="0"/>
          </a:p>
          <a:p>
            <a:endParaRPr lang="en-GB" dirty="0"/>
          </a:p>
          <a:p>
            <a:endParaRPr lang="en-GB" dirty="0"/>
          </a:p>
        </p:txBody>
      </p:sp>
    </p:spTree>
    <p:extLst>
      <p:ext uri="{BB962C8B-B14F-4D97-AF65-F5344CB8AC3E}">
        <p14:creationId xmlns:p14="http://schemas.microsoft.com/office/powerpoint/2010/main" val="318674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1109" y="550718"/>
            <a:ext cx="10983191" cy="5632311"/>
          </a:xfrm>
          <a:prstGeom prst="rect">
            <a:avLst/>
          </a:prstGeom>
          <a:noFill/>
        </p:spPr>
        <p:txBody>
          <a:bodyPr wrap="square" rtlCol="0">
            <a:spAutoFit/>
          </a:bodyPr>
          <a:lstStyle/>
          <a:p>
            <a:endParaRPr lang="en-GB" dirty="0"/>
          </a:p>
          <a:p>
            <a:pPr marL="285750" indent="-285750">
              <a:buFont typeface="Arial" panose="020B0604020202020204" pitchFamily="34" charset="0"/>
              <a:buChar char="•"/>
            </a:pPr>
            <a:r>
              <a:rPr lang="en-GB" sz="3600" dirty="0"/>
              <a:t>Alcohol or other substance use in family</a:t>
            </a:r>
          </a:p>
          <a:p>
            <a:pPr marL="285750" indent="-285750">
              <a:buFont typeface="Arial" panose="020B0604020202020204" pitchFamily="34" charset="0"/>
              <a:buChar char="•"/>
            </a:pPr>
            <a:r>
              <a:rPr lang="en-GB" sz="3600" dirty="0"/>
              <a:t>Parental mental health issues</a:t>
            </a:r>
          </a:p>
          <a:p>
            <a:pPr marL="285750" indent="-285750">
              <a:buFont typeface="Arial" panose="020B0604020202020204" pitchFamily="34" charset="0"/>
              <a:buChar char="•"/>
            </a:pPr>
            <a:r>
              <a:rPr lang="en-GB" sz="3600" dirty="0"/>
              <a:t>Parental learning disabilities</a:t>
            </a:r>
          </a:p>
          <a:p>
            <a:pPr marL="285750" indent="-285750">
              <a:buFont typeface="Arial" panose="020B0604020202020204" pitchFamily="34" charset="0"/>
              <a:buChar char="•"/>
            </a:pPr>
            <a:r>
              <a:rPr lang="en-GB" sz="3600" dirty="0"/>
              <a:t>Child being estranged from family</a:t>
            </a:r>
          </a:p>
          <a:p>
            <a:pPr marL="285750" indent="-285750">
              <a:buFont typeface="Arial" panose="020B0604020202020204" pitchFamily="34" charset="0"/>
              <a:buChar char="•"/>
            </a:pPr>
            <a:r>
              <a:rPr lang="en-GB" sz="3600" dirty="0"/>
              <a:t>Death or illness of significant family member</a:t>
            </a:r>
          </a:p>
          <a:p>
            <a:pPr marL="285750" indent="-285750">
              <a:buFont typeface="Arial" panose="020B0604020202020204" pitchFamily="34" charset="0"/>
              <a:buChar char="•"/>
            </a:pPr>
            <a:r>
              <a:rPr lang="en-GB" sz="3600" dirty="0"/>
              <a:t>Isolated by virtue of being an asylum seeker or migrant family with frequent moves</a:t>
            </a:r>
          </a:p>
          <a:p>
            <a:pPr marL="285750" indent="-285750">
              <a:buFont typeface="Arial" panose="020B0604020202020204" pitchFamily="34" charset="0"/>
              <a:buChar char="•"/>
            </a:pPr>
            <a:r>
              <a:rPr lang="en-GB" sz="3600" dirty="0"/>
              <a:t>Child Looked After by Local Authority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01385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8000" dirty="0"/>
              <a:t>The push-pull</a:t>
            </a:r>
            <a:r>
              <a:rPr lang="en-GB" dirty="0"/>
              <a:t> </a:t>
            </a:r>
            <a:r>
              <a:rPr lang="en-GB" sz="8000" dirty="0"/>
              <a:t>effect</a:t>
            </a:r>
          </a:p>
        </p:txBody>
      </p:sp>
      <p:sp>
        <p:nvSpPr>
          <p:cNvPr id="3" name="Text Placeholder 2"/>
          <p:cNvSpPr>
            <a:spLocks noGrp="1"/>
          </p:cNvSpPr>
          <p:nvPr>
            <p:ph type="body" idx="1"/>
          </p:nvPr>
        </p:nvSpPr>
        <p:spPr/>
        <p:txBody>
          <a:bodyPr/>
          <a:lstStyle/>
          <a:p>
            <a:r>
              <a:rPr lang="en-GB" dirty="0"/>
              <a:t>These issues can service to push a child away from their family and pull them towards risky or exploitative relationships with others</a:t>
            </a:r>
          </a:p>
          <a:p>
            <a:r>
              <a:rPr lang="en-GB" dirty="0"/>
              <a:t>HOWEVER: children from loving and supportive families can also be at risk of CSE.</a:t>
            </a:r>
          </a:p>
        </p:txBody>
      </p:sp>
    </p:spTree>
    <p:extLst>
      <p:ext uri="{BB962C8B-B14F-4D97-AF65-F5344CB8AC3E}">
        <p14:creationId xmlns:p14="http://schemas.microsoft.com/office/powerpoint/2010/main" val="114956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709738"/>
            <a:ext cx="10515600" cy="2852737"/>
          </a:xfrm>
        </p:spPr>
        <p:txBody>
          <a:bodyPr>
            <a:normAutofit fontScale="90000"/>
          </a:bodyPr>
          <a:lstStyle/>
          <a:p>
            <a:r>
              <a:rPr lang="en-GB" sz="5300" b="1" dirty="0"/>
              <a:t>Grooming at a glance</a:t>
            </a:r>
            <a:br>
              <a:rPr lang="en-GB" sz="5300" b="1" dirty="0"/>
            </a:br>
            <a:br>
              <a:rPr lang="en-GB" sz="3100" b="1" dirty="0"/>
            </a:br>
            <a:br>
              <a:rPr lang="en-GB" sz="3100" b="1" dirty="0"/>
            </a:br>
            <a:r>
              <a:rPr lang="en-GB" sz="3100" dirty="0"/>
              <a:t>Grooming is when someone builds an emotional connection with a child to gain their trust for the purposes of </a:t>
            </a:r>
            <a:r>
              <a:rPr lang="en-GB" sz="3100" dirty="0">
                <a:hlinkClick r:id="rId2" tooltip="sexual abuse"/>
              </a:rPr>
              <a:t>sexual abuse</a:t>
            </a:r>
            <a:r>
              <a:rPr lang="en-GB" sz="3100" dirty="0"/>
              <a:t> or </a:t>
            </a:r>
            <a:r>
              <a:rPr lang="en-GB" sz="3100" dirty="0">
                <a:hlinkClick r:id="rId3" tooltip="child sexual exploitation"/>
              </a:rPr>
              <a:t>exploitation</a:t>
            </a:r>
            <a:r>
              <a:rPr lang="en-GB" sz="3100" dirty="0"/>
              <a:t>.</a:t>
            </a:r>
            <a:br>
              <a:rPr lang="en-GB" sz="3100" dirty="0"/>
            </a:br>
            <a:r>
              <a:rPr lang="en-GB" sz="3100" dirty="0"/>
              <a:t>Children and young people can be groomed online or in the real world, by a stranger or by someone they know - for example a family member, friend or professional.</a:t>
            </a:r>
            <a:br>
              <a:rPr lang="en-GB" sz="3100" dirty="0"/>
            </a:br>
            <a:br>
              <a:rPr lang="en-GB" sz="3100" dirty="0"/>
            </a:br>
            <a:r>
              <a:rPr lang="en-GB" sz="3100" dirty="0"/>
              <a:t>Groomers may be male or female. They could be any age.</a:t>
            </a:r>
            <a:br>
              <a:rPr lang="en-GB" sz="3100" dirty="0"/>
            </a:br>
            <a:br>
              <a:rPr lang="en-GB" sz="3100" dirty="0"/>
            </a:br>
            <a:r>
              <a:rPr lang="en-GB" sz="3100" dirty="0"/>
              <a:t>Many children and young people don't understand that they have been groomed, or that what has happened is abuse.</a:t>
            </a:r>
            <a:br>
              <a:rPr lang="en-GB" sz="3100" dirty="0"/>
            </a:br>
            <a:r>
              <a:rPr lang="en-GB" sz="3100" dirty="0"/>
              <a:t> </a:t>
            </a:r>
            <a:br>
              <a:rPr lang="en-GB" dirty="0"/>
            </a:br>
            <a:endParaRPr lang="en-GB" dirty="0"/>
          </a:p>
        </p:txBody>
      </p:sp>
    </p:spTree>
    <p:extLst>
      <p:ext uri="{BB962C8B-B14F-4D97-AF65-F5344CB8AC3E}">
        <p14:creationId xmlns:p14="http://schemas.microsoft.com/office/powerpoint/2010/main" val="2396560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Indicators Behaviours </a:t>
            </a:r>
          </a:p>
        </p:txBody>
      </p:sp>
      <p:sp>
        <p:nvSpPr>
          <p:cNvPr id="3" name="Content Placeholder 2"/>
          <p:cNvSpPr>
            <a:spLocks noGrp="1"/>
          </p:cNvSpPr>
          <p:nvPr>
            <p:ph idx="1"/>
          </p:nvPr>
        </p:nvSpPr>
        <p:spPr/>
        <p:txBody>
          <a:bodyPr>
            <a:normAutofit/>
          </a:bodyPr>
          <a:lstStyle/>
          <a:p>
            <a:r>
              <a:rPr lang="en-GB" sz="6000" dirty="0"/>
              <a:t>What might we see/notice that might indicate a child or young person is at risk/a victim ?</a:t>
            </a:r>
          </a:p>
        </p:txBody>
      </p:sp>
    </p:spTree>
    <p:extLst>
      <p:ext uri="{BB962C8B-B14F-4D97-AF65-F5344CB8AC3E}">
        <p14:creationId xmlns:p14="http://schemas.microsoft.com/office/powerpoint/2010/main" val="1058658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787</Words>
  <Application>Microsoft Office PowerPoint</Application>
  <PresentationFormat>Widescreen</PresentationFormat>
  <Paragraphs>102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Child Sexual Exploitation (CSE)</vt:lpstr>
      <vt:lpstr>                               What is CSE ?</vt:lpstr>
      <vt:lpstr>                     In all cases of CSE</vt:lpstr>
      <vt:lpstr>         Who might be vulnerable to CSE ?</vt:lpstr>
      <vt:lpstr>Underlying Vulnerability factors in family</vt:lpstr>
      <vt:lpstr>PowerPoint Presentation</vt:lpstr>
      <vt:lpstr>The push-pull effect</vt:lpstr>
      <vt:lpstr>Grooming at a glance   Grooming is when someone builds an emotional connection with a child to gain their trust for the purposes of sexual abuse or exploitation. Children and young people can be groomed online or in the real world, by a stranger or by someone they know - for example a family member, friend or professional.  Groomers may be male or female. They could be any age.  Many children and young people don't understand that they have been groomed, or that what has happened is abuse.   </vt:lpstr>
      <vt:lpstr>Risk Indicators Behaviours </vt:lpstr>
      <vt:lpstr>Low level indicators</vt:lpstr>
      <vt:lpstr>PowerPoint Presentation</vt:lpstr>
      <vt:lpstr>Medium level risk factors</vt:lpstr>
      <vt:lpstr>High risk level indicators </vt:lpstr>
      <vt:lpstr>PowerPoint Presentation</vt:lpstr>
      <vt:lpstr> What makes a child more resilient/protected ?</vt:lpstr>
      <vt:lpstr>Worcestershire CSE Pathway</vt:lpstr>
      <vt:lpstr>What can HSWF do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Sexual Exploitation (CSE)</dc:title>
  <dc:creator>hswf4</dc:creator>
  <cp:lastModifiedBy>belinda derby</cp:lastModifiedBy>
  <cp:revision>17</cp:revision>
  <cp:lastPrinted>2015-04-02T08:21:37Z</cp:lastPrinted>
  <dcterms:created xsi:type="dcterms:W3CDTF">2015-04-01T09:19:11Z</dcterms:created>
  <dcterms:modified xsi:type="dcterms:W3CDTF">2017-01-12T13:55:06Z</dcterms:modified>
</cp:coreProperties>
</file>