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4.jpg" ContentType="image/png"/>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3"/>
  </p:sldMasterIdLst>
  <p:sldIdLst>
    <p:sldId id="256" r:id="rId4"/>
    <p:sldId id="257" r:id="rId5"/>
    <p:sldId id="258" r:id="rId6"/>
    <p:sldId id="259" r:id="rId7"/>
    <p:sldId id="260" r:id="rId8"/>
    <p:sldId id="261" r:id="rId9"/>
    <p:sldId id="262" r:id="rId10"/>
    <p:sldId id="263" r:id="rId11"/>
    <p:sldId id="264" r:id="rId12"/>
    <p:sldId id="269" r:id="rId13"/>
    <p:sldId id="265" r:id="rId14"/>
    <p:sldId id="266" r:id="rId15"/>
    <p:sldId id="267" r:id="rId16"/>
    <p:sldId id="270" r:id="rId17"/>
    <p:sldId id="273" r:id="rId18"/>
    <p:sldId id="276" r:id="rId19"/>
    <p:sldId id="279" r:id="rId20"/>
    <p:sldId id="274" r:id="rId21"/>
    <p:sldId id="275" r:id="rId22"/>
    <p:sldId id="277" r:id="rId2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2DB320-54C9-4885-B7CD-380288FF9B74}" v="1" dt="2023-09-29T11:51:26.1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9" autoAdjust="0"/>
    <p:restoredTop sz="94660"/>
  </p:normalViewPr>
  <p:slideViewPr>
    <p:cSldViewPr snapToGrid="0">
      <p:cViewPr varScale="1">
        <p:scale>
          <a:sx n="86" d="100"/>
          <a:sy n="86" d="100"/>
        </p:scale>
        <p:origin x="28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microsoft.com/office/2016/11/relationships/changesInfo" Target="changesInfos/changesInfo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linda" userId="6d6a13e3-288e-4d0a-b579-ddb785aad100" providerId="ADAL" clId="{EC2DB320-54C9-4885-B7CD-380288FF9B74}"/>
    <pc:docChg chg="addSld delSld modSld sldOrd">
      <pc:chgData name="Belinda" userId="6d6a13e3-288e-4d0a-b579-ddb785aad100" providerId="ADAL" clId="{EC2DB320-54C9-4885-B7CD-380288FF9B74}" dt="2023-09-29T11:56:10.235" v="71"/>
      <pc:docMkLst>
        <pc:docMk/>
      </pc:docMkLst>
      <pc:sldChg chg="modSp mod">
        <pc:chgData name="Belinda" userId="6d6a13e3-288e-4d0a-b579-ddb785aad100" providerId="ADAL" clId="{EC2DB320-54C9-4885-B7CD-380288FF9B74}" dt="2023-09-29T11:54:09.108" v="69" actId="114"/>
        <pc:sldMkLst>
          <pc:docMk/>
          <pc:sldMk cId="2810603713" sldId="265"/>
        </pc:sldMkLst>
        <pc:spChg chg="mod">
          <ac:chgData name="Belinda" userId="6d6a13e3-288e-4d0a-b579-ddb785aad100" providerId="ADAL" clId="{EC2DB320-54C9-4885-B7CD-380288FF9B74}" dt="2023-09-29T11:54:09.108" v="69" actId="114"/>
          <ac:spMkLst>
            <pc:docMk/>
            <pc:sldMk cId="2810603713" sldId="265"/>
            <ac:spMk id="3" creationId="{0B2CD839-FE10-F9DB-9B7E-B8412AF126FD}"/>
          </ac:spMkLst>
        </pc:spChg>
      </pc:sldChg>
      <pc:sldChg chg="ord">
        <pc:chgData name="Belinda" userId="6d6a13e3-288e-4d0a-b579-ddb785aad100" providerId="ADAL" clId="{EC2DB320-54C9-4885-B7CD-380288FF9B74}" dt="2023-09-29T11:56:10.235" v="71"/>
        <pc:sldMkLst>
          <pc:docMk/>
          <pc:sldMk cId="3530235529" sldId="274"/>
        </pc:sldMkLst>
      </pc:sldChg>
      <pc:sldChg chg="new del">
        <pc:chgData name="Belinda" userId="6d6a13e3-288e-4d0a-b579-ddb785aad100" providerId="ADAL" clId="{EC2DB320-54C9-4885-B7CD-380288FF9B74}" dt="2023-09-27T09:22:21.830" v="68" actId="2696"/>
        <pc:sldMkLst>
          <pc:docMk/>
          <pc:sldMk cId="328584808" sldId="278"/>
        </pc:sldMkLst>
      </pc:sldChg>
      <pc:sldChg chg="modSp new mod">
        <pc:chgData name="Belinda" userId="6d6a13e3-288e-4d0a-b579-ddb785aad100" providerId="ADAL" clId="{EC2DB320-54C9-4885-B7CD-380288FF9B74}" dt="2023-09-27T09:22:14.180" v="67" actId="207"/>
        <pc:sldMkLst>
          <pc:docMk/>
          <pc:sldMk cId="3855890759" sldId="279"/>
        </pc:sldMkLst>
        <pc:spChg chg="mod">
          <ac:chgData name="Belinda" userId="6d6a13e3-288e-4d0a-b579-ddb785aad100" providerId="ADAL" clId="{EC2DB320-54C9-4885-B7CD-380288FF9B74}" dt="2023-09-27T09:22:14.180" v="67" actId="207"/>
          <ac:spMkLst>
            <pc:docMk/>
            <pc:sldMk cId="3855890759" sldId="279"/>
            <ac:spMk id="2" creationId="{FC908D6C-A8CF-52CA-DB3A-BCD308205790}"/>
          </ac:spMkLst>
        </pc:spChg>
        <pc:spChg chg="mod">
          <ac:chgData name="Belinda" userId="6d6a13e3-288e-4d0a-b579-ddb785aad100" providerId="ADAL" clId="{EC2DB320-54C9-4885-B7CD-380288FF9B74}" dt="2023-09-27T09:21:57.281" v="64" actId="20577"/>
          <ac:spMkLst>
            <pc:docMk/>
            <pc:sldMk cId="3855890759" sldId="279"/>
            <ac:spMk id="3" creationId="{60FA69EE-2C27-F08E-D3AC-448B889FBF94}"/>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3B3C7E-BC2D-4436-8B03-AC421FA66787}"/>
              </a:ext>
            </a:extLst>
          </p:cNvPr>
          <p:cNvSpPr/>
          <p:nvPr/>
        </p:nvSpPr>
        <p:spPr>
          <a:xfrm>
            <a:off x="160920" y="157606"/>
            <a:ext cx="11870161" cy="6542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66887E-4265-46F7-9DE0-605FFFC90761}"/>
              </a:ext>
            </a:extLst>
          </p:cNvPr>
          <p:cNvSpPr>
            <a:spLocks noGrp="1"/>
          </p:cNvSpPr>
          <p:nvPr>
            <p:ph type="ctrTitle" hasCustomPrompt="1"/>
          </p:nvPr>
        </p:nvSpPr>
        <p:spPr>
          <a:xfrm>
            <a:off x="2035130" y="1066800"/>
            <a:ext cx="8112369" cy="2073119"/>
          </a:xfrm>
        </p:spPr>
        <p:txBody>
          <a:bodyPr anchor="b">
            <a:normAutofit/>
          </a:bodyPr>
          <a:lstStyle>
            <a:lvl1pPr algn="ctr">
              <a:lnSpc>
                <a:spcPct val="110000"/>
              </a:lnSpc>
              <a:defRPr sz="2800" cap="all" spc="390" baseline="0"/>
            </a:lvl1pPr>
          </a:lstStyle>
          <a:p>
            <a:r>
              <a:rPr lang="en-US" dirty="0"/>
              <a:t>CLICK TO EDIT MASTER TITLE STYLE</a:t>
            </a:r>
          </a:p>
        </p:txBody>
      </p:sp>
      <p:sp>
        <p:nvSpPr>
          <p:cNvPr id="3" name="Subtitle 2">
            <a:extLst>
              <a:ext uri="{FF2B5EF4-FFF2-40B4-BE49-F238E27FC236}">
                <a16:creationId xmlns:a16="http://schemas.microsoft.com/office/drawing/2014/main" id="{7EDB1A74-54F5-45CA-8922-87FFD57515D4}"/>
              </a:ext>
            </a:extLst>
          </p:cNvPr>
          <p:cNvSpPr>
            <a:spLocks noGrp="1"/>
          </p:cNvSpPr>
          <p:nvPr>
            <p:ph type="subTitle" idx="1"/>
          </p:nvPr>
        </p:nvSpPr>
        <p:spPr>
          <a:xfrm>
            <a:off x="2175804" y="4876802"/>
            <a:ext cx="7821637" cy="1028697"/>
          </a:xfrm>
        </p:spPr>
        <p:txBody>
          <a:bodyPr>
            <a:normAutofit/>
          </a:bodyPr>
          <a:lstStyle>
            <a:lvl1pPr marL="0" indent="0" algn="ctr">
              <a:lnSpc>
                <a:spcPct val="10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0B6BE6EF-9D0F-4ABF-B92C-E967FE3F16CF}"/>
              </a:ext>
            </a:extLst>
          </p:cNvPr>
          <p:cNvSpPr>
            <a:spLocks noGrp="1"/>
          </p:cNvSpPr>
          <p:nvPr>
            <p:ph type="dt" sz="half" idx="10"/>
          </p:nvPr>
        </p:nvSpPr>
        <p:spPr/>
        <p:txBody>
          <a:bodyPr/>
          <a:lstStyle/>
          <a:p>
            <a:fld id="{C485584D-7D79-4248-9986-4CA35242F944}" type="datetimeFigureOut">
              <a:rPr lang="en-US" smtClean="0"/>
              <a:t>9/29/2023</a:t>
            </a:fld>
            <a:endParaRPr lang="en-US"/>
          </a:p>
        </p:txBody>
      </p:sp>
      <p:sp>
        <p:nvSpPr>
          <p:cNvPr id="5" name="Footer Placeholder 4">
            <a:extLst>
              <a:ext uri="{FF2B5EF4-FFF2-40B4-BE49-F238E27FC236}">
                <a16:creationId xmlns:a16="http://schemas.microsoft.com/office/drawing/2014/main" id="{4E4AB150-954C-4F02-89AC-DA7163D75C39}"/>
              </a:ext>
            </a:extLst>
          </p:cNvPr>
          <p:cNvSpPr>
            <a:spLocks noGrp="1"/>
          </p:cNvSpPr>
          <p:nvPr>
            <p:ph type="ftr" sz="quarter" idx="11"/>
          </p:nvPr>
        </p:nvSpPr>
        <p:spPr>
          <a:xfrm>
            <a:off x="7279965" y="6245352"/>
            <a:ext cx="4114800" cy="365125"/>
          </a:xfrm>
        </p:spPr>
        <p:txBody>
          <a:bodyPr/>
          <a:lstStyle/>
          <a:p>
            <a:endParaRPr lang="en-US"/>
          </a:p>
        </p:txBody>
      </p:sp>
      <p:sp>
        <p:nvSpPr>
          <p:cNvPr id="6" name="Slide Number Placeholder 5">
            <a:extLst>
              <a:ext uri="{FF2B5EF4-FFF2-40B4-BE49-F238E27FC236}">
                <a16:creationId xmlns:a16="http://schemas.microsoft.com/office/drawing/2014/main" id="{E8E16270-CBD7-4ACC-BFC5-9CADE7226688}"/>
              </a:ext>
            </a:extLst>
          </p:cNvPr>
          <p:cNvSpPr>
            <a:spLocks noGrp="1"/>
          </p:cNvSpPr>
          <p:nvPr>
            <p:ph type="sldNum" sz="quarter" idx="12"/>
          </p:nvPr>
        </p:nvSpPr>
        <p:spPr/>
        <p:txBody>
          <a:bodyPr/>
          <a:lstStyle/>
          <a:p>
            <a:fld id="{19590046-DA73-4BBF-84B5-C08E6F75191A}" type="slidenum">
              <a:rPr lang="en-US" smtClean="0"/>
              <a:t>‹#›</a:t>
            </a:fld>
            <a:endParaRPr lang="en-US"/>
          </a:p>
        </p:txBody>
      </p:sp>
      <p:grpSp>
        <p:nvGrpSpPr>
          <p:cNvPr id="7" name="Group 6">
            <a:extLst>
              <a:ext uri="{FF2B5EF4-FFF2-40B4-BE49-F238E27FC236}">
                <a16:creationId xmlns:a16="http://schemas.microsoft.com/office/drawing/2014/main" id="{79B5D0C1-066E-4C02-A6B8-59FAE4A19724}"/>
              </a:ext>
            </a:extLst>
          </p:cNvPr>
          <p:cNvGrpSpPr/>
          <p:nvPr/>
        </p:nvGrpSpPr>
        <p:grpSpPr>
          <a:xfrm>
            <a:off x="5662258" y="4240546"/>
            <a:ext cx="867485" cy="115439"/>
            <a:chOff x="8910933" y="1861308"/>
            <a:chExt cx="867485" cy="115439"/>
          </a:xfrm>
        </p:grpSpPr>
        <p:sp>
          <p:nvSpPr>
            <p:cNvPr id="8" name="Rectangle 7">
              <a:extLst>
                <a:ext uri="{FF2B5EF4-FFF2-40B4-BE49-F238E27FC236}">
                  <a16:creationId xmlns:a16="http://schemas.microsoft.com/office/drawing/2014/main" id="{D4386904-AFDC-449E-8D1B-906B305EBDA7}"/>
                </a:ext>
              </a:extLst>
            </p:cNvPr>
            <p:cNvSpPr/>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9" name="Straight Connector 8">
              <a:extLst>
                <a:ext uri="{FF2B5EF4-FFF2-40B4-BE49-F238E27FC236}">
                  <a16:creationId xmlns:a16="http://schemas.microsoft.com/office/drawing/2014/main" id="{F70778F2-11E8-428C-8324-479CA9D6FE92}"/>
                </a:ext>
              </a:extLst>
            </p:cNvPr>
            <p:cNvCxnSpPr/>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A0BE89E-CB2D-48BA-A8D2-533FAAAA725F}"/>
                </a:ext>
              </a:extLst>
            </p:cNvPr>
            <p:cNvCxnSpPr/>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45094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B1126-542A-43AD-8078-EE35651654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4A5F98B-5F32-4561-BFBC-9F6E5DA0A347}"/>
              </a:ext>
            </a:extLst>
          </p:cNvPr>
          <p:cNvSpPr>
            <a:spLocks noGrp="1"/>
          </p:cNvSpPr>
          <p:nvPr>
            <p:ph type="body" orient="vert" idx="1"/>
          </p:nvPr>
        </p:nvSpPr>
        <p:spPr>
          <a:xfrm>
            <a:off x="1028700" y="2161903"/>
            <a:ext cx="10134600" cy="374359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73D0DD-B04E-4E48-8EE1-51E46131A9A2}"/>
              </a:ext>
            </a:extLst>
          </p:cNvPr>
          <p:cNvSpPr>
            <a:spLocks noGrp="1"/>
          </p:cNvSpPr>
          <p:nvPr>
            <p:ph type="dt" sz="half" idx="10"/>
          </p:nvPr>
        </p:nvSpPr>
        <p:spPr/>
        <p:txBody>
          <a:bodyPr/>
          <a:lstStyle/>
          <a:p>
            <a:fld id="{C485584D-7D79-4248-9986-4CA35242F944}" type="datetimeFigureOut">
              <a:rPr lang="en-US" smtClean="0"/>
              <a:t>9/29/2023</a:t>
            </a:fld>
            <a:endParaRPr lang="en-US"/>
          </a:p>
        </p:txBody>
      </p:sp>
      <p:sp>
        <p:nvSpPr>
          <p:cNvPr id="5" name="Footer Placeholder 4">
            <a:extLst>
              <a:ext uri="{FF2B5EF4-FFF2-40B4-BE49-F238E27FC236}">
                <a16:creationId xmlns:a16="http://schemas.microsoft.com/office/drawing/2014/main" id="{0481352D-F9C0-4442-9601-A09A7655E6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FC0801-9C45-40AE-AB33-5742CDA4DAC7}"/>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1313321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946561-59BF-4566-AD2C-9B05C4771DF4}"/>
              </a:ext>
            </a:extLst>
          </p:cNvPr>
          <p:cNvSpPr>
            <a:spLocks noGrp="1"/>
          </p:cNvSpPr>
          <p:nvPr>
            <p:ph type="title" orient="vert"/>
          </p:nvPr>
        </p:nvSpPr>
        <p:spPr>
          <a:xfrm>
            <a:off x="9196250" y="723899"/>
            <a:ext cx="2271849" cy="54102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A1DF7870-6CBD-47E2-854C-68141BAA101D}"/>
              </a:ext>
            </a:extLst>
          </p:cNvPr>
          <p:cNvSpPr>
            <a:spLocks noGrp="1"/>
          </p:cNvSpPr>
          <p:nvPr>
            <p:ph type="body" orient="vert" idx="1"/>
          </p:nvPr>
        </p:nvSpPr>
        <p:spPr>
          <a:xfrm>
            <a:off x="723900" y="723899"/>
            <a:ext cx="8302534" cy="5410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712FAF3-C106-49CB-A845-1FC7F731399D}"/>
              </a:ext>
            </a:extLst>
          </p:cNvPr>
          <p:cNvSpPr>
            <a:spLocks noGrp="1"/>
          </p:cNvSpPr>
          <p:nvPr>
            <p:ph type="dt" sz="half" idx="10"/>
          </p:nvPr>
        </p:nvSpPr>
        <p:spPr/>
        <p:txBody>
          <a:bodyPr/>
          <a:lstStyle/>
          <a:p>
            <a:fld id="{C485584D-7D79-4248-9986-4CA35242F944}" type="datetimeFigureOut">
              <a:rPr lang="en-US" smtClean="0"/>
              <a:t>9/29/2023</a:t>
            </a:fld>
            <a:endParaRPr lang="en-US"/>
          </a:p>
        </p:txBody>
      </p:sp>
      <p:sp>
        <p:nvSpPr>
          <p:cNvPr id="5" name="Footer Placeholder 4">
            <a:extLst>
              <a:ext uri="{FF2B5EF4-FFF2-40B4-BE49-F238E27FC236}">
                <a16:creationId xmlns:a16="http://schemas.microsoft.com/office/drawing/2014/main" id="{E34D5CCC-00E8-48FA-91A6-921E7B6440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7E1751-E7AA-406D-A977-1ACEF1FBD134}"/>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3014740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2DC87-4B97-4A7C-BC4C-6E772456161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4B59FD9-57FD-4ABA-9FCD-7954052534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7BD40E-B0AA-47B8-900F-488A8AEC1BC2}"/>
              </a:ext>
            </a:extLst>
          </p:cNvPr>
          <p:cNvSpPr>
            <a:spLocks noGrp="1"/>
          </p:cNvSpPr>
          <p:nvPr>
            <p:ph type="dt" sz="half" idx="10"/>
          </p:nvPr>
        </p:nvSpPr>
        <p:spPr/>
        <p:txBody>
          <a:bodyPr/>
          <a:lstStyle/>
          <a:p>
            <a:fld id="{C485584D-7D79-4248-9986-4CA35242F944}" type="datetimeFigureOut">
              <a:rPr lang="en-US" smtClean="0"/>
              <a:t>9/29/2023</a:t>
            </a:fld>
            <a:endParaRPr lang="en-US"/>
          </a:p>
        </p:txBody>
      </p:sp>
      <p:sp>
        <p:nvSpPr>
          <p:cNvPr id="5" name="Footer Placeholder 4">
            <a:extLst>
              <a:ext uri="{FF2B5EF4-FFF2-40B4-BE49-F238E27FC236}">
                <a16:creationId xmlns:a16="http://schemas.microsoft.com/office/drawing/2014/main" id="{865E623C-1E35-4485-A5B4-A71969BE70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5C6BB9-EF4F-465E-985B-34521F68C583}"/>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2733810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87F5577-D71B-4279-B07A-62F703E5D1DC}"/>
              </a:ext>
            </a:extLst>
          </p:cNvPr>
          <p:cNvSpPr>
            <a:spLocks noGrp="1"/>
          </p:cNvSpPr>
          <p:nvPr>
            <p:ph type="dt" sz="half" idx="10"/>
          </p:nvPr>
        </p:nvSpPr>
        <p:spPr/>
        <p:txBody>
          <a:bodyPr/>
          <a:lstStyle/>
          <a:p>
            <a:fld id="{C485584D-7D79-4248-9986-4CA35242F944}" type="datetimeFigureOut">
              <a:rPr lang="en-US" smtClean="0"/>
              <a:t>9/29/2023</a:t>
            </a:fld>
            <a:endParaRPr lang="en-US"/>
          </a:p>
        </p:txBody>
      </p:sp>
      <p:sp>
        <p:nvSpPr>
          <p:cNvPr id="5" name="Footer Placeholder 4">
            <a:extLst>
              <a:ext uri="{FF2B5EF4-FFF2-40B4-BE49-F238E27FC236}">
                <a16:creationId xmlns:a16="http://schemas.microsoft.com/office/drawing/2014/main" id="{F648367D-C35C-4023-BEBE-F834D033B0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BFCF8A-B8C6-496A-98A5-BBB52DB70F16}"/>
              </a:ext>
            </a:extLst>
          </p:cNvPr>
          <p:cNvSpPr>
            <a:spLocks noGrp="1"/>
          </p:cNvSpPr>
          <p:nvPr>
            <p:ph type="sldNum" sz="quarter" idx="12"/>
          </p:nvPr>
        </p:nvSpPr>
        <p:spPr/>
        <p:txBody>
          <a:bodyPr/>
          <a:lstStyle/>
          <a:p>
            <a:fld id="{19590046-DA73-4BBF-84B5-C08E6F75191A}" type="slidenum">
              <a:rPr lang="en-US" smtClean="0"/>
              <a:t>‹#›</a:t>
            </a:fld>
            <a:endParaRPr lang="en-US"/>
          </a:p>
        </p:txBody>
      </p:sp>
      <p:sp>
        <p:nvSpPr>
          <p:cNvPr id="11" name="Rectangle 5">
            <a:extLst>
              <a:ext uri="{FF2B5EF4-FFF2-40B4-BE49-F238E27FC236}">
                <a16:creationId xmlns:a16="http://schemas.microsoft.com/office/drawing/2014/main" id="{CDE45C10-227D-42DF-A888-EEFD3784FA8E}"/>
              </a:ext>
              <a:ext uri="{C183D7F6-B498-43B3-948B-1728B52AA6E4}">
                <adec:decorative xmlns:adec="http://schemas.microsoft.com/office/drawing/2017/decorative" val="1"/>
              </a:ext>
            </a:extLst>
          </p:cNvPr>
          <p:cNvSpPr/>
          <p:nvPr/>
        </p:nvSpPr>
        <p:spPr>
          <a:xfrm>
            <a:off x="723900" y="750338"/>
            <a:ext cx="4580642" cy="5494694"/>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6096000 w 6096000"/>
              <a:gd name="connsiteY2" fmla="*/ 6858000 h 6858000"/>
              <a:gd name="connsiteX3" fmla="*/ 3058886 w 6096000"/>
              <a:gd name="connsiteY3" fmla="*/ 6858000 h 6858000"/>
              <a:gd name="connsiteX4" fmla="*/ 0 w 6096000"/>
              <a:gd name="connsiteY4" fmla="*/ 6858000 h 6858000"/>
              <a:gd name="connsiteX5" fmla="*/ 0 w 6096000"/>
              <a:gd name="connsiteY5" fmla="*/ 0 h 6858000"/>
              <a:gd name="connsiteX0" fmla="*/ 0 w 6096000"/>
              <a:gd name="connsiteY0" fmla="*/ 0 h 6858000"/>
              <a:gd name="connsiteX1" fmla="*/ 6096000 w 6096000"/>
              <a:gd name="connsiteY1" fmla="*/ 0 h 6858000"/>
              <a:gd name="connsiteX2" fmla="*/ 6096000 w 6096000"/>
              <a:gd name="connsiteY2" fmla="*/ 6858000 h 6858000"/>
              <a:gd name="connsiteX3" fmla="*/ 3037115 w 6096000"/>
              <a:gd name="connsiteY3" fmla="*/ 5889172 h 6858000"/>
              <a:gd name="connsiteX4" fmla="*/ 0 w 6096000"/>
              <a:gd name="connsiteY4" fmla="*/ 6858000 h 6858000"/>
              <a:gd name="connsiteX5" fmla="*/ 0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3037115" y="5889172"/>
                </a:lnTo>
                <a:lnTo>
                  <a:pt x="0" y="6858000"/>
                </a:lnTo>
                <a:lnTo>
                  <a:pt x="0" y="0"/>
                </a:lnTo>
                <a:close/>
              </a:path>
            </a:pathLst>
          </a:custGeom>
          <a:solidFill>
            <a:schemeClr val="bg2">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DA214944-8898-48BC-AE6F-065DA7BBB8E8}"/>
              </a:ext>
              <a:ext uri="{C183D7F6-B498-43B3-948B-1728B52AA6E4}">
                <adec:decorative xmlns:adec="http://schemas.microsoft.com/office/drawing/2017/decorative" val="1"/>
              </a:ext>
            </a:extLst>
          </p:cNvPr>
          <p:cNvGrpSpPr/>
          <p:nvPr/>
        </p:nvGrpSpPr>
        <p:grpSpPr>
          <a:xfrm>
            <a:off x="2580478" y="4714704"/>
            <a:ext cx="867485" cy="115439"/>
            <a:chOff x="8910933" y="1861308"/>
            <a:chExt cx="867485" cy="115439"/>
          </a:xfrm>
        </p:grpSpPr>
        <p:sp>
          <p:nvSpPr>
            <p:cNvPr id="8" name="Rectangle 7">
              <a:extLst>
                <a:ext uri="{FF2B5EF4-FFF2-40B4-BE49-F238E27FC236}">
                  <a16:creationId xmlns:a16="http://schemas.microsoft.com/office/drawing/2014/main" id="{B94B3AAB-30C4-441D-B481-D253F8325953}"/>
                </a:ext>
              </a:extLst>
            </p:cNvPr>
            <p:cNvSpPr/>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9" name="Straight Connector 8">
              <a:extLst>
                <a:ext uri="{FF2B5EF4-FFF2-40B4-BE49-F238E27FC236}">
                  <a16:creationId xmlns:a16="http://schemas.microsoft.com/office/drawing/2014/main" id="{FDCB6176-5585-40BC-BC9C-CA625F989F1B}"/>
                </a:ext>
              </a:extLst>
            </p:cNvPr>
            <p:cNvCxnSpPr/>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7C4F1D9-97D8-43DD-A319-C56367F97FCE}"/>
                </a:ext>
              </a:extLst>
            </p:cNvPr>
            <p:cNvCxnSpPr/>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D25E64ED-B373-4866-B5A2-E805D3168BBB}"/>
              </a:ext>
            </a:extLst>
          </p:cNvPr>
          <p:cNvSpPr>
            <a:spLocks noGrp="1"/>
          </p:cNvSpPr>
          <p:nvPr>
            <p:ph type="title"/>
          </p:nvPr>
        </p:nvSpPr>
        <p:spPr>
          <a:xfrm>
            <a:off x="1151291" y="1274475"/>
            <a:ext cx="3761832" cy="2823913"/>
          </a:xfrm>
        </p:spPr>
        <p:txBody>
          <a:bodyPr anchor="b">
            <a:normAutofit/>
          </a:bodyPr>
          <a:lstStyle>
            <a:lvl1pPr algn="ctr">
              <a:defRPr sz="3200" cap="all" spc="600" baseline="0"/>
            </a:lvl1pPr>
          </a:lstStyle>
          <a:p>
            <a:r>
              <a:rPr lang="en-US" dirty="0"/>
              <a:t>Click to edit Master title style</a:t>
            </a:r>
          </a:p>
        </p:txBody>
      </p:sp>
      <p:sp>
        <p:nvSpPr>
          <p:cNvPr id="3" name="Text Placeholder 2">
            <a:extLst>
              <a:ext uri="{FF2B5EF4-FFF2-40B4-BE49-F238E27FC236}">
                <a16:creationId xmlns:a16="http://schemas.microsoft.com/office/drawing/2014/main" id="{AB6D6168-DDAE-41B2-A0D5-42185A2D028C}"/>
              </a:ext>
            </a:extLst>
          </p:cNvPr>
          <p:cNvSpPr>
            <a:spLocks noGrp="1"/>
          </p:cNvSpPr>
          <p:nvPr>
            <p:ph type="body" idx="1"/>
          </p:nvPr>
        </p:nvSpPr>
        <p:spPr>
          <a:xfrm>
            <a:off x="6556756" y="2730304"/>
            <a:ext cx="4383030" cy="1397390"/>
          </a:xfrm>
        </p:spPr>
        <p:txBody>
          <a:bodyPr anchor="ctr">
            <a:normAutofit/>
          </a:bodyPr>
          <a:lstStyle>
            <a:lvl1pPr marL="0" indent="0" algn="ctr">
              <a:buNone/>
              <a:defRPr sz="20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194146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825EB-71EE-41B3-89D2-47A0C7C359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662F7D-C4AD-4BD4-AAC8-F0223EE4A38B}"/>
              </a:ext>
            </a:extLst>
          </p:cNvPr>
          <p:cNvSpPr>
            <a:spLocks noGrp="1"/>
          </p:cNvSpPr>
          <p:nvPr>
            <p:ph sz="half" idx="1"/>
          </p:nvPr>
        </p:nvSpPr>
        <p:spPr>
          <a:xfrm>
            <a:off x="1037305" y="2155369"/>
            <a:ext cx="4953000" cy="399832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9D0FB088-28C6-4667-8DF2-0DE32AE3EC30}"/>
              </a:ext>
            </a:extLst>
          </p:cNvPr>
          <p:cNvSpPr>
            <a:spLocks noGrp="1"/>
          </p:cNvSpPr>
          <p:nvPr>
            <p:ph sz="half" idx="2"/>
          </p:nvPr>
        </p:nvSpPr>
        <p:spPr>
          <a:xfrm>
            <a:off x="6172200" y="2155369"/>
            <a:ext cx="4953000" cy="39983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36095F-AE34-4E94-B722-E3A1205AEEDC}"/>
              </a:ext>
            </a:extLst>
          </p:cNvPr>
          <p:cNvSpPr>
            <a:spLocks noGrp="1"/>
          </p:cNvSpPr>
          <p:nvPr>
            <p:ph type="dt" sz="half" idx="10"/>
          </p:nvPr>
        </p:nvSpPr>
        <p:spPr/>
        <p:txBody>
          <a:bodyPr/>
          <a:lstStyle/>
          <a:p>
            <a:fld id="{C485584D-7D79-4248-9986-4CA35242F944}" type="datetimeFigureOut">
              <a:rPr lang="en-US" smtClean="0"/>
              <a:t>9/29/2023</a:t>
            </a:fld>
            <a:endParaRPr lang="en-US"/>
          </a:p>
        </p:txBody>
      </p:sp>
      <p:sp>
        <p:nvSpPr>
          <p:cNvPr id="6" name="Footer Placeholder 5">
            <a:extLst>
              <a:ext uri="{FF2B5EF4-FFF2-40B4-BE49-F238E27FC236}">
                <a16:creationId xmlns:a16="http://schemas.microsoft.com/office/drawing/2014/main" id="{6E06A8E6-BD94-48EA-8F35-DA0DF910AC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478AEF-56B8-49F5-81E8-663B1FFA073B}"/>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3084613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F873F-001F-4254-97F3-05329E6A7B67}"/>
              </a:ext>
            </a:extLst>
          </p:cNvPr>
          <p:cNvSpPr>
            <a:spLocks noGrp="1"/>
          </p:cNvSpPr>
          <p:nvPr>
            <p:ph type="title"/>
          </p:nvPr>
        </p:nvSpPr>
        <p:spPr>
          <a:xfrm>
            <a:off x="1028700" y="555171"/>
            <a:ext cx="10134600" cy="1135517"/>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4A37B575-060F-4296-A28A-93DA109F96F5}"/>
              </a:ext>
            </a:extLst>
          </p:cNvPr>
          <p:cNvSpPr>
            <a:spLocks noGrp="1"/>
          </p:cNvSpPr>
          <p:nvPr>
            <p:ph type="body" idx="1"/>
          </p:nvPr>
        </p:nvSpPr>
        <p:spPr>
          <a:xfrm>
            <a:off x="1037306" y="1801620"/>
            <a:ext cx="4849036" cy="814387"/>
          </a:xfrm>
        </p:spPr>
        <p:txBody>
          <a:bodyPr anchor="b">
            <a:normAutofit/>
          </a:bodyPr>
          <a:lstStyle>
            <a:lvl1pPr marL="0" indent="0">
              <a:buNone/>
              <a:defRPr sz="18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BA581A51-F4D1-4A02-9918-C416F820B646}"/>
              </a:ext>
            </a:extLst>
          </p:cNvPr>
          <p:cNvSpPr>
            <a:spLocks noGrp="1"/>
          </p:cNvSpPr>
          <p:nvPr>
            <p:ph sz="half" idx="2"/>
          </p:nvPr>
        </p:nvSpPr>
        <p:spPr>
          <a:xfrm>
            <a:off x="1037306" y="2619103"/>
            <a:ext cx="4849036" cy="3514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2916D0-3DFE-455D-9888-3FDEFD3DE0CD}"/>
              </a:ext>
            </a:extLst>
          </p:cNvPr>
          <p:cNvSpPr>
            <a:spLocks noGrp="1"/>
          </p:cNvSpPr>
          <p:nvPr>
            <p:ph type="body" sz="quarter" idx="3"/>
          </p:nvPr>
        </p:nvSpPr>
        <p:spPr>
          <a:xfrm>
            <a:off x="6250108" y="1801620"/>
            <a:ext cx="4904585" cy="814387"/>
          </a:xfrm>
        </p:spPr>
        <p:txBody>
          <a:bodyPr anchor="b">
            <a:normAutofit/>
          </a:bodyPr>
          <a:lstStyle>
            <a:lvl1pPr marL="0" indent="0">
              <a:buNone/>
              <a:defRPr sz="18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F093D763-0643-4A48-8007-93391C59F6D5}"/>
              </a:ext>
            </a:extLst>
          </p:cNvPr>
          <p:cNvSpPr>
            <a:spLocks noGrp="1"/>
          </p:cNvSpPr>
          <p:nvPr>
            <p:ph sz="quarter" idx="4"/>
          </p:nvPr>
        </p:nvSpPr>
        <p:spPr>
          <a:xfrm>
            <a:off x="6250108" y="2619103"/>
            <a:ext cx="4904585" cy="3514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9A2D07B-3A5D-41C2-83B8-BD1AD6522CAD}"/>
              </a:ext>
            </a:extLst>
          </p:cNvPr>
          <p:cNvSpPr>
            <a:spLocks noGrp="1"/>
          </p:cNvSpPr>
          <p:nvPr>
            <p:ph type="dt" sz="half" idx="10"/>
          </p:nvPr>
        </p:nvSpPr>
        <p:spPr/>
        <p:txBody>
          <a:bodyPr/>
          <a:lstStyle/>
          <a:p>
            <a:fld id="{C485584D-7D79-4248-9986-4CA35242F944}" type="datetimeFigureOut">
              <a:rPr lang="en-US" smtClean="0"/>
              <a:t>9/29/2023</a:t>
            </a:fld>
            <a:endParaRPr lang="en-US"/>
          </a:p>
        </p:txBody>
      </p:sp>
      <p:sp>
        <p:nvSpPr>
          <p:cNvPr id="8" name="Footer Placeholder 7">
            <a:extLst>
              <a:ext uri="{FF2B5EF4-FFF2-40B4-BE49-F238E27FC236}">
                <a16:creationId xmlns:a16="http://schemas.microsoft.com/office/drawing/2014/main" id="{0E2C1367-FE5A-4CDD-B85B-724FFFE5B5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92F244-23EB-4E1A-B74F-77F23F87978D}"/>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1191086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76C0A-BEF4-4DE4-A9D2-C60298FC7F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67C0AC-3C98-4D68-AE72-CFFA1638CC02}"/>
              </a:ext>
            </a:extLst>
          </p:cNvPr>
          <p:cNvSpPr>
            <a:spLocks noGrp="1"/>
          </p:cNvSpPr>
          <p:nvPr>
            <p:ph type="dt" sz="half" idx="10"/>
          </p:nvPr>
        </p:nvSpPr>
        <p:spPr/>
        <p:txBody>
          <a:bodyPr/>
          <a:lstStyle/>
          <a:p>
            <a:fld id="{C485584D-7D79-4248-9986-4CA35242F944}" type="datetimeFigureOut">
              <a:rPr lang="en-US" smtClean="0"/>
              <a:t>9/29/2023</a:t>
            </a:fld>
            <a:endParaRPr lang="en-US"/>
          </a:p>
        </p:txBody>
      </p:sp>
      <p:sp>
        <p:nvSpPr>
          <p:cNvPr id="4" name="Footer Placeholder 3">
            <a:extLst>
              <a:ext uri="{FF2B5EF4-FFF2-40B4-BE49-F238E27FC236}">
                <a16:creationId xmlns:a16="http://schemas.microsoft.com/office/drawing/2014/main" id="{FEA7722A-E2E4-45D2-8A20-4853ED6837B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46B9201-B20B-4412-B745-F2F6A91487E8}"/>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3193653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C4889A-9ABE-4409-BAD8-F84C36C1FA09}"/>
              </a:ext>
            </a:extLst>
          </p:cNvPr>
          <p:cNvSpPr>
            <a:spLocks noGrp="1"/>
          </p:cNvSpPr>
          <p:nvPr>
            <p:ph type="dt" sz="half" idx="10"/>
          </p:nvPr>
        </p:nvSpPr>
        <p:spPr/>
        <p:txBody>
          <a:bodyPr/>
          <a:lstStyle/>
          <a:p>
            <a:fld id="{C485584D-7D79-4248-9986-4CA35242F944}" type="datetimeFigureOut">
              <a:rPr lang="en-US" smtClean="0"/>
              <a:t>9/29/2023</a:t>
            </a:fld>
            <a:endParaRPr lang="en-US"/>
          </a:p>
        </p:txBody>
      </p:sp>
      <p:sp>
        <p:nvSpPr>
          <p:cNvPr id="3" name="Footer Placeholder 2">
            <a:extLst>
              <a:ext uri="{FF2B5EF4-FFF2-40B4-BE49-F238E27FC236}">
                <a16:creationId xmlns:a16="http://schemas.microsoft.com/office/drawing/2014/main" id="{7DDA5A70-FE21-4CB6-A67B-1DC798E9E3B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84AD11-7FD2-432C-A6AB-395BE9275C1B}"/>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3191377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397CF-9CDD-4E78-8F35-A2FFE7867419}"/>
              </a:ext>
            </a:extLst>
          </p:cNvPr>
          <p:cNvSpPr>
            <a:spLocks noGrp="1"/>
          </p:cNvSpPr>
          <p:nvPr>
            <p:ph type="title"/>
          </p:nvPr>
        </p:nvSpPr>
        <p:spPr>
          <a:xfrm>
            <a:off x="1066800" y="457200"/>
            <a:ext cx="3705225" cy="16002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7194BFE-7A85-4123-B0F7-4DB1C141CE60}"/>
              </a:ext>
            </a:extLst>
          </p:cNvPr>
          <p:cNvSpPr>
            <a:spLocks noGrp="1"/>
          </p:cNvSpPr>
          <p:nvPr>
            <p:ph idx="1"/>
          </p:nvPr>
        </p:nvSpPr>
        <p:spPr>
          <a:xfrm>
            <a:off x="5183188" y="1066800"/>
            <a:ext cx="6172200" cy="48386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41EFD6D-1929-4A73-A860-22A36FF5C17D}"/>
              </a:ext>
            </a:extLst>
          </p:cNvPr>
          <p:cNvSpPr>
            <a:spLocks noGrp="1"/>
          </p:cNvSpPr>
          <p:nvPr>
            <p:ph type="body" sz="half" idx="2"/>
          </p:nvPr>
        </p:nvSpPr>
        <p:spPr>
          <a:xfrm>
            <a:off x="1066800" y="2057400"/>
            <a:ext cx="37052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B399A5-94A1-4452-AFF0-918BDA8B14F9}"/>
              </a:ext>
            </a:extLst>
          </p:cNvPr>
          <p:cNvSpPr>
            <a:spLocks noGrp="1"/>
          </p:cNvSpPr>
          <p:nvPr>
            <p:ph type="dt" sz="half" idx="10"/>
          </p:nvPr>
        </p:nvSpPr>
        <p:spPr/>
        <p:txBody>
          <a:bodyPr/>
          <a:lstStyle/>
          <a:p>
            <a:fld id="{C485584D-7D79-4248-9986-4CA35242F944}" type="datetimeFigureOut">
              <a:rPr lang="en-US" smtClean="0"/>
              <a:t>9/29/2023</a:t>
            </a:fld>
            <a:endParaRPr lang="en-US"/>
          </a:p>
        </p:txBody>
      </p:sp>
      <p:sp>
        <p:nvSpPr>
          <p:cNvPr id="6" name="Footer Placeholder 5">
            <a:extLst>
              <a:ext uri="{FF2B5EF4-FFF2-40B4-BE49-F238E27FC236}">
                <a16:creationId xmlns:a16="http://schemas.microsoft.com/office/drawing/2014/main" id="{489589D8-DD83-406C-A77A-176D23993B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E46024-82ED-40EF-8846-F6CC44BC53DE}"/>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2772820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D12FA-83A4-42AF-98D7-312C4C5A7128}"/>
              </a:ext>
            </a:extLst>
          </p:cNvPr>
          <p:cNvSpPr>
            <a:spLocks noGrp="1"/>
          </p:cNvSpPr>
          <p:nvPr>
            <p:ph type="title"/>
          </p:nvPr>
        </p:nvSpPr>
        <p:spPr>
          <a:xfrm>
            <a:off x="1066800" y="457200"/>
            <a:ext cx="3705225" cy="16002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46CF1DC8-2932-4C6E-BFBB-8BA1C9598425}"/>
              </a:ext>
            </a:extLst>
          </p:cNvPr>
          <p:cNvSpPr>
            <a:spLocks noGrp="1"/>
          </p:cNvSpPr>
          <p:nvPr>
            <p:ph type="pic" idx="1"/>
          </p:nvPr>
        </p:nvSpPr>
        <p:spPr>
          <a:xfrm>
            <a:off x="5183188" y="1066800"/>
            <a:ext cx="5942012" cy="48387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D6E0000-EF01-46A5-8A71-25FB7EA3F94A}"/>
              </a:ext>
            </a:extLst>
          </p:cNvPr>
          <p:cNvSpPr>
            <a:spLocks noGrp="1"/>
          </p:cNvSpPr>
          <p:nvPr>
            <p:ph type="body" sz="half" idx="2"/>
          </p:nvPr>
        </p:nvSpPr>
        <p:spPr>
          <a:xfrm>
            <a:off x="1066800" y="2057400"/>
            <a:ext cx="37052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1AD40B-9246-4532-9F73-5BA9061C3ABA}"/>
              </a:ext>
            </a:extLst>
          </p:cNvPr>
          <p:cNvSpPr>
            <a:spLocks noGrp="1"/>
          </p:cNvSpPr>
          <p:nvPr>
            <p:ph type="dt" sz="half" idx="10"/>
          </p:nvPr>
        </p:nvSpPr>
        <p:spPr/>
        <p:txBody>
          <a:bodyPr/>
          <a:lstStyle/>
          <a:p>
            <a:fld id="{C485584D-7D79-4248-9986-4CA35242F944}" type="datetimeFigureOut">
              <a:rPr lang="en-US" smtClean="0"/>
              <a:t>9/29/2023</a:t>
            </a:fld>
            <a:endParaRPr lang="en-US"/>
          </a:p>
        </p:txBody>
      </p:sp>
      <p:sp>
        <p:nvSpPr>
          <p:cNvPr id="6" name="Footer Placeholder 5">
            <a:extLst>
              <a:ext uri="{FF2B5EF4-FFF2-40B4-BE49-F238E27FC236}">
                <a16:creationId xmlns:a16="http://schemas.microsoft.com/office/drawing/2014/main" id="{8BE6B9A0-5B1C-4F7B-828A-EF74E51478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2E99FB-C932-4165-A612-8B302D8F7229}"/>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3418914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CE7638-D991-46E7-BF2C-67D1AC829628}"/>
              </a:ext>
            </a:extLst>
          </p:cNvPr>
          <p:cNvSpPr>
            <a:spLocks noGrp="1"/>
          </p:cNvSpPr>
          <p:nvPr>
            <p:ph type="title"/>
          </p:nvPr>
        </p:nvSpPr>
        <p:spPr>
          <a:xfrm>
            <a:off x="1028700" y="723900"/>
            <a:ext cx="10134600" cy="1288489"/>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CA7C6B9C-4923-4DAB-9748-D5CD289EB978}"/>
              </a:ext>
            </a:extLst>
          </p:cNvPr>
          <p:cNvSpPr>
            <a:spLocks noGrp="1"/>
          </p:cNvSpPr>
          <p:nvPr>
            <p:ph type="body" idx="1"/>
          </p:nvPr>
        </p:nvSpPr>
        <p:spPr>
          <a:xfrm>
            <a:off x="1028700" y="2161903"/>
            <a:ext cx="10134600" cy="396934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E7578CF6-4B33-40E4-B881-5F4C568378E1}"/>
              </a:ext>
            </a:extLst>
          </p:cNvPr>
          <p:cNvSpPr>
            <a:spLocks noGrp="1"/>
          </p:cNvSpPr>
          <p:nvPr>
            <p:ph type="sldNum" sz="quarter" idx="4"/>
          </p:nvPr>
        </p:nvSpPr>
        <p:spPr>
          <a:xfrm>
            <a:off x="11394765" y="6245032"/>
            <a:ext cx="524491" cy="365125"/>
          </a:xfrm>
          <a:prstGeom prst="rect">
            <a:avLst/>
          </a:prstGeom>
        </p:spPr>
        <p:txBody>
          <a:bodyPr vert="horz" lIns="91440" tIns="45720" rIns="91440" bIns="45720" rtlCol="0" anchor="ctr"/>
          <a:lstStyle>
            <a:lvl1pPr algn="r">
              <a:defRPr sz="1050">
                <a:solidFill>
                  <a:schemeClr val="tx2"/>
                </a:solidFill>
              </a:defRPr>
            </a:lvl1pPr>
          </a:lstStyle>
          <a:p>
            <a:fld id="{19590046-DA73-4BBF-84B5-C08E6F75191A}" type="slidenum">
              <a:rPr lang="en-US" smtClean="0"/>
              <a:t>‹#›</a:t>
            </a:fld>
            <a:endParaRPr lang="en-US"/>
          </a:p>
        </p:txBody>
      </p:sp>
      <p:sp>
        <p:nvSpPr>
          <p:cNvPr id="4" name="Date Placeholder 3">
            <a:extLst>
              <a:ext uri="{FF2B5EF4-FFF2-40B4-BE49-F238E27FC236}">
                <a16:creationId xmlns:a16="http://schemas.microsoft.com/office/drawing/2014/main" id="{25AE857E-F564-4539-9984-10435B6140AC}"/>
              </a:ext>
            </a:extLst>
          </p:cNvPr>
          <p:cNvSpPr>
            <a:spLocks noGrp="1"/>
          </p:cNvSpPr>
          <p:nvPr>
            <p:ph type="dt" sz="half" idx="2"/>
          </p:nvPr>
        </p:nvSpPr>
        <p:spPr>
          <a:xfrm>
            <a:off x="354841" y="6245032"/>
            <a:ext cx="2659380" cy="365125"/>
          </a:xfrm>
          <a:prstGeom prst="rect">
            <a:avLst/>
          </a:prstGeom>
        </p:spPr>
        <p:txBody>
          <a:bodyPr vert="horz" lIns="91440" tIns="45720" rIns="91440" bIns="45720" rtlCol="0" anchor="ctr"/>
          <a:lstStyle>
            <a:lvl1pPr algn="l">
              <a:defRPr sz="1050">
                <a:solidFill>
                  <a:schemeClr val="tx2"/>
                </a:solidFill>
              </a:defRPr>
            </a:lvl1pPr>
          </a:lstStyle>
          <a:p>
            <a:fld id="{C485584D-7D79-4248-9986-4CA35242F944}" type="datetimeFigureOut">
              <a:rPr lang="en-US" smtClean="0"/>
              <a:t>9/29/2023</a:t>
            </a:fld>
            <a:endParaRPr lang="en-US"/>
          </a:p>
        </p:txBody>
      </p:sp>
      <p:sp>
        <p:nvSpPr>
          <p:cNvPr id="5" name="Footer Placeholder 4">
            <a:extLst>
              <a:ext uri="{FF2B5EF4-FFF2-40B4-BE49-F238E27FC236}">
                <a16:creationId xmlns:a16="http://schemas.microsoft.com/office/drawing/2014/main" id="{7D1EABEF-B998-4B11-A878-8F492F8E3983}"/>
              </a:ext>
            </a:extLst>
          </p:cNvPr>
          <p:cNvSpPr>
            <a:spLocks noGrp="1"/>
          </p:cNvSpPr>
          <p:nvPr>
            <p:ph type="ftr" sz="quarter" idx="3"/>
          </p:nvPr>
        </p:nvSpPr>
        <p:spPr>
          <a:xfrm>
            <a:off x="7279964" y="6245033"/>
            <a:ext cx="4112222" cy="365125"/>
          </a:xfrm>
          <a:prstGeom prst="rect">
            <a:avLst/>
          </a:prstGeom>
        </p:spPr>
        <p:txBody>
          <a:bodyPr vert="horz" lIns="91440" tIns="45720" rIns="91440" bIns="45720" rtlCol="0" anchor="ctr"/>
          <a:lstStyle>
            <a:lvl1pPr algn="r">
              <a:defRPr sz="1050">
                <a:solidFill>
                  <a:schemeClr val="tx2"/>
                </a:solidFill>
              </a:defRPr>
            </a:lvl1pPr>
          </a:lstStyle>
          <a:p>
            <a:endParaRPr lang="en-US"/>
          </a:p>
        </p:txBody>
      </p:sp>
      <p:sp>
        <p:nvSpPr>
          <p:cNvPr id="16" name="Freeform: Shape 15">
            <a:extLst>
              <a:ext uri="{FF2B5EF4-FFF2-40B4-BE49-F238E27FC236}">
                <a16:creationId xmlns:a16="http://schemas.microsoft.com/office/drawing/2014/main" id="{9EB54D17-3792-403D-9127-495845021D2B}"/>
              </a:ext>
            </a:extLst>
          </p:cNvPr>
          <p:cNvSpPr/>
          <p:nvPr/>
        </p:nvSpPr>
        <p:spPr>
          <a:xfrm>
            <a:off x="0" y="0"/>
            <a:ext cx="12192000" cy="6858000"/>
          </a:xfrm>
          <a:custGeom>
            <a:avLst/>
            <a:gdLst>
              <a:gd name="connsiteX0" fmla="*/ 160920 w 12192000"/>
              <a:gd name="connsiteY0" fmla="*/ 157606 h 6858000"/>
              <a:gd name="connsiteX1" fmla="*/ 160920 w 12192000"/>
              <a:gd name="connsiteY1" fmla="*/ 6700394 h 6858000"/>
              <a:gd name="connsiteX2" fmla="*/ 12031081 w 12192000"/>
              <a:gd name="connsiteY2" fmla="*/ 6700394 h 6858000"/>
              <a:gd name="connsiteX3" fmla="*/ 12031081 w 12192000"/>
              <a:gd name="connsiteY3" fmla="*/ 157606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60920" y="157606"/>
                </a:moveTo>
                <a:lnTo>
                  <a:pt x="160920" y="6700394"/>
                </a:lnTo>
                <a:lnTo>
                  <a:pt x="12031081" y="6700394"/>
                </a:lnTo>
                <a:lnTo>
                  <a:pt x="12031081" y="157606"/>
                </a:lnTo>
                <a:close/>
                <a:moveTo>
                  <a:pt x="0" y="0"/>
                </a:moveTo>
                <a:lnTo>
                  <a:pt x="12192000" y="0"/>
                </a:lnTo>
                <a:lnTo>
                  <a:pt x="12192000" y="6858000"/>
                </a:lnTo>
                <a:lnTo>
                  <a:pt x="0" y="685800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8324585"/>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18" r:id="rId6"/>
    <p:sldLayoutId id="2147483714" r:id="rId7"/>
    <p:sldLayoutId id="2147483715" r:id="rId8"/>
    <p:sldLayoutId id="2147483716" r:id="rId9"/>
    <p:sldLayoutId id="2147483717" r:id="rId10"/>
    <p:sldLayoutId id="2147483719" r:id="rId11"/>
  </p:sldLayoutIdLst>
  <p:txStyles>
    <p:titleStyle>
      <a:lvl1pPr algn="l" defTabSz="914400" rtl="0" eaLnBrk="1" latinLnBrk="0" hangingPunct="1">
        <a:lnSpc>
          <a:spcPct val="110000"/>
        </a:lnSpc>
        <a:spcBef>
          <a:spcPct val="0"/>
        </a:spcBef>
        <a:buNone/>
        <a:defRPr sz="3200" kern="1200" cap="none" baseline="0">
          <a:solidFill>
            <a:schemeClr val="tx2"/>
          </a:solidFill>
          <a:latin typeface="+mj-lt"/>
          <a:ea typeface="+mj-ea"/>
          <a:cs typeface="+mj-cs"/>
        </a:defRPr>
      </a:lvl1pPr>
    </p:titleStyle>
    <p:bodyStyle>
      <a:lvl1pPr marL="0" indent="0" algn="l" defTabSz="914400" rtl="0" eaLnBrk="1" latinLnBrk="0" hangingPunct="1">
        <a:lnSpc>
          <a:spcPct val="110000"/>
        </a:lnSpc>
        <a:spcBef>
          <a:spcPts val="1000"/>
        </a:spcBef>
        <a:buFontTx/>
        <a:buNone/>
        <a:defRPr sz="2000" kern="1200">
          <a:solidFill>
            <a:schemeClr val="tx2"/>
          </a:solidFill>
          <a:latin typeface="+mn-lt"/>
          <a:ea typeface="+mn-ea"/>
          <a:cs typeface="+mn-cs"/>
        </a:defRPr>
      </a:lvl1pPr>
      <a:lvl2pPr marL="274320" indent="-228600" algn="l" defTabSz="914400" rtl="0" eaLnBrk="1" latinLnBrk="0" hangingPunct="1">
        <a:lnSpc>
          <a:spcPct val="110000"/>
        </a:lnSpc>
        <a:spcBef>
          <a:spcPts val="500"/>
        </a:spcBef>
        <a:buSzPct val="85000"/>
        <a:buFont typeface="Arial" panose="020B0604020202020204" pitchFamily="34" charset="0"/>
        <a:buChar char="•"/>
        <a:defRPr sz="1800" kern="1200">
          <a:solidFill>
            <a:schemeClr val="tx2"/>
          </a:solidFill>
          <a:latin typeface="+mn-lt"/>
          <a:ea typeface="+mn-ea"/>
          <a:cs typeface="+mn-cs"/>
        </a:defRPr>
      </a:lvl2pPr>
      <a:lvl3pPr marL="274320" indent="0" algn="l" defTabSz="914400" rtl="0" eaLnBrk="1" latinLnBrk="0" hangingPunct="1">
        <a:lnSpc>
          <a:spcPct val="110000"/>
        </a:lnSpc>
        <a:spcBef>
          <a:spcPts val="500"/>
        </a:spcBef>
        <a:buFontTx/>
        <a:buNone/>
        <a:defRPr sz="1600" kern="1200">
          <a:solidFill>
            <a:schemeClr val="tx2"/>
          </a:solidFill>
          <a:latin typeface="+mn-lt"/>
          <a:ea typeface="+mn-ea"/>
          <a:cs typeface="+mn-cs"/>
        </a:defRPr>
      </a:lvl3pPr>
      <a:lvl4pPr marL="548640" indent="-228600" algn="l" defTabSz="914400" rtl="0" eaLnBrk="1" latinLnBrk="0" hangingPunct="1">
        <a:lnSpc>
          <a:spcPct val="110000"/>
        </a:lnSpc>
        <a:spcBef>
          <a:spcPts val="500"/>
        </a:spcBef>
        <a:buFont typeface="Arial" panose="020B0604020202020204" pitchFamily="34" charset="0"/>
        <a:buChar char="•"/>
        <a:defRPr sz="1400" kern="1200">
          <a:solidFill>
            <a:schemeClr val="tx2"/>
          </a:solidFill>
          <a:latin typeface="+mn-lt"/>
          <a:ea typeface="+mn-ea"/>
          <a:cs typeface="+mn-cs"/>
        </a:defRPr>
      </a:lvl4pPr>
      <a:lvl5pPr marL="548640" indent="0" algn="l" defTabSz="914400" rtl="0" eaLnBrk="1" latinLnBrk="0" hangingPunct="1">
        <a:lnSpc>
          <a:spcPct val="110000"/>
        </a:lnSpc>
        <a:spcBef>
          <a:spcPts val="500"/>
        </a:spcBef>
        <a:buFontTx/>
        <a:buNone/>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en.wikipedia.org/wiki/Local_Government_Act_1988" TargetMode="External"/><Relationship Id="rId2" Type="http://schemas.openxmlformats.org/officeDocument/2006/relationships/hyperlink" Target="https://en.wikipedia.org/wiki/Pride_London"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en.wikipedia.org/wiki/Section_28" TargetMode="External"/><Relationship Id="rId2" Type="http://schemas.openxmlformats.org/officeDocument/2006/relationships/hyperlink" Target="https://en.wikipedia.org/wiki/Stonewall_UK"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s://en.wikipedia.org/wiki/Equality_Act_2010"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galop.org.uk/" TargetMode="External"/><Relationship Id="rId2" Type="http://schemas.openxmlformats.org/officeDocument/2006/relationships/hyperlink" Target="http://www.stonewall.org.uk/" TargetMode="External"/><Relationship Id="rId1" Type="http://schemas.openxmlformats.org/officeDocument/2006/relationships/slideLayout" Target="../slideLayouts/slideLayout2.xml"/><Relationship Id="rId6" Type="http://schemas.openxmlformats.org/officeDocument/2006/relationships/hyperlink" Target="http://www.theproudtrust.org/" TargetMode="External"/><Relationship Id="rId5" Type="http://schemas.openxmlformats.org/officeDocument/2006/relationships/hyperlink" Target="http://www.tht.org.uk/" TargetMode="External"/><Relationship Id="rId4" Type="http://schemas.openxmlformats.org/officeDocument/2006/relationships/hyperlink" Target="http://www.mermaidsuk.org.uk/"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36A2A-AF53-D855-93A0-2BE30D1F0A5A}"/>
              </a:ext>
            </a:extLst>
          </p:cNvPr>
          <p:cNvSpPr>
            <a:spLocks noGrp="1"/>
          </p:cNvSpPr>
          <p:nvPr>
            <p:ph type="ctrTitle"/>
          </p:nvPr>
        </p:nvSpPr>
        <p:spPr>
          <a:xfrm>
            <a:off x="9329530" y="5201477"/>
            <a:ext cx="1113183" cy="616208"/>
          </a:xfrm>
        </p:spPr>
        <p:txBody>
          <a:bodyPr/>
          <a:lstStyle/>
          <a:p>
            <a:r>
              <a:rPr lang="en-US" dirty="0"/>
              <a:t>2023</a:t>
            </a:r>
            <a:endParaRPr lang="en-GB" dirty="0"/>
          </a:p>
        </p:txBody>
      </p:sp>
      <p:sp>
        <p:nvSpPr>
          <p:cNvPr id="3" name="Subtitle 2">
            <a:extLst>
              <a:ext uri="{FF2B5EF4-FFF2-40B4-BE49-F238E27FC236}">
                <a16:creationId xmlns:a16="http://schemas.microsoft.com/office/drawing/2014/main" id="{B88CB2D0-083A-BF48-D641-DDA7053D48AA}"/>
              </a:ext>
            </a:extLst>
          </p:cNvPr>
          <p:cNvSpPr>
            <a:spLocks noGrp="1"/>
          </p:cNvSpPr>
          <p:nvPr>
            <p:ph type="subTitle" idx="1"/>
          </p:nvPr>
        </p:nvSpPr>
        <p:spPr>
          <a:xfrm>
            <a:off x="0" y="5946085"/>
            <a:ext cx="8115632" cy="445603"/>
          </a:xfrm>
        </p:spPr>
        <p:txBody>
          <a:bodyPr>
            <a:normAutofit/>
          </a:bodyPr>
          <a:lstStyle/>
          <a:p>
            <a:r>
              <a:rPr lang="en-US" sz="1400" b="1" dirty="0">
                <a:latin typeface="Calibri" panose="020F0502020204030204" pitchFamily="34" charset="0"/>
                <a:ea typeface="Calibri" panose="020F0502020204030204" pitchFamily="34" charset="0"/>
                <a:cs typeface="Calibri" panose="020F0502020204030204" pitchFamily="34" charset="0"/>
              </a:rPr>
              <a:t>Registered Charity No 1120436</a:t>
            </a:r>
            <a:endParaRPr lang="en-GB" sz="1400" b="1" dirty="0">
              <a:latin typeface="Calibri" panose="020F0502020204030204" pitchFamily="34" charset="0"/>
              <a:ea typeface="Calibri" panose="020F0502020204030204" pitchFamily="34" charset="0"/>
              <a:cs typeface="Calibri" panose="020F0502020204030204" pitchFamily="34" charset="0"/>
            </a:endParaRPr>
          </a:p>
        </p:txBody>
      </p:sp>
      <p:pic>
        <p:nvPicPr>
          <p:cNvPr id="9" name="Picture 8" descr="A picture containing text, clipart&#10;&#10;Description automatically generated">
            <a:extLst>
              <a:ext uri="{FF2B5EF4-FFF2-40B4-BE49-F238E27FC236}">
                <a16:creationId xmlns:a16="http://schemas.microsoft.com/office/drawing/2014/main" id="{6FDACC8E-3B38-D051-36D9-69038FF826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053" y="689113"/>
            <a:ext cx="7367774" cy="4134659"/>
          </a:xfrm>
          <a:prstGeom prst="rect">
            <a:avLst/>
          </a:prstGeom>
        </p:spPr>
      </p:pic>
      <p:pic>
        <p:nvPicPr>
          <p:cNvPr id="12" name="Picture 11" descr="Logo&#10;&#10;Description automatically generated">
            <a:extLst>
              <a:ext uri="{FF2B5EF4-FFF2-40B4-BE49-F238E27FC236}">
                <a16:creationId xmlns:a16="http://schemas.microsoft.com/office/drawing/2014/main" id="{37589B93-BE30-2268-AAFB-FF6050204A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7348" y="683323"/>
            <a:ext cx="2231748" cy="2073119"/>
          </a:xfrm>
          <a:prstGeom prst="rect">
            <a:avLst/>
          </a:prstGeom>
        </p:spPr>
      </p:pic>
    </p:spTree>
    <p:extLst>
      <p:ext uri="{BB962C8B-B14F-4D97-AF65-F5344CB8AC3E}">
        <p14:creationId xmlns:p14="http://schemas.microsoft.com/office/powerpoint/2010/main" val="3468807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0999D-11E0-2E6E-8515-4A5C87D61722}"/>
              </a:ext>
            </a:extLst>
          </p:cNvPr>
          <p:cNvSpPr>
            <a:spLocks noGrp="1"/>
          </p:cNvSpPr>
          <p:nvPr>
            <p:ph type="title"/>
          </p:nvPr>
        </p:nvSpPr>
        <p:spPr/>
        <p:txBody>
          <a:bodyPr/>
          <a:lstStyle/>
          <a:p>
            <a:r>
              <a:rPr lang="en-GB" dirty="0">
                <a:latin typeface="Calibri" panose="020F0502020204030204" pitchFamily="34" charset="0"/>
                <a:ea typeface="Calibri" panose="020F0502020204030204" pitchFamily="34" charset="0"/>
                <a:cs typeface="Calibri" panose="020F0502020204030204" pitchFamily="34" charset="0"/>
              </a:rPr>
              <a:t>What sort of discrimination might a member of the LGBTQ+ community experience ?</a:t>
            </a:r>
          </a:p>
        </p:txBody>
      </p:sp>
      <p:pic>
        <p:nvPicPr>
          <p:cNvPr id="6" name="Content Placeholder 5" descr="A close-up of hands holding a flag&#10;&#10;Description automatically generated with medium confidence">
            <a:extLst>
              <a:ext uri="{FF2B5EF4-FFF2-40B4-BE49-F238E27FC236}">
                <a16:creationId xmlns:a16="http://schemas.microsoft.com/office/drawing/2014/main" id="{773E9B67-7B32-C321-127A-BC46668A5DD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3100717" y="2162175"/>
            <a:ext cx="5990565" cy="396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7734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66A28-7BB9-1DD4-2A95-3BF845DE0D9E}"/>
              </a:ext>
            </a:extLst>
          </p:cNvPr>
          <p:cNvSpPr>
            <a:spLocks noGrp="1"/>
          </p:cNvSpPr>
          <p:nvPr>
            <p:ph type="title"/>
          </p:nvPr>
        </p:nvSpPr>
        <p:spPr>
          <a:xfrm>
            <a:off x="1028700" y="723901"/>
            <a:ext cx="10134600" cy="859572"/>
          </a:xfrm>
        </p:spPr>
        <p:txBody>
          <a:bodyPr>
            <a:normAutofit fontScale="90000"/>
          </a:bodyPr>
          <a:lstStyle/>
          <a:p>
            <a:r>
              <a:rPr lang="en-GB" dirty="0">
                <a:latin typeface="Calibri" panose="020F0502020204030204" pitchFamily="34" charset="0"/>
                <a:ea typeface="Calibri" panose="020F0502020204030204" pitchFamily="34" charset="0"/>
                <a:cs typeface="Calibri" panose="020F0502020204030204" pitchFamily="34" charset="0"/>
              </a:rPr>
              <a:t>                  History snapshot of LGBTQ+ Community</a:t>
            </a:r>
            <a:br>
              <a:rPr lang="en-GB" dirty="0">
                <a:latin typeface="Calibri" panose="020F0502020204030204" pitchFamily="34" charset="0"/>
                <a:ea typeface="Calibri" panose="020F0502020204030204" pitchFamily="34" charset="0"/>
                <a:cs typeface="Calibri" panose="020F0502020204030204" pitchFamily="34" charset="0"/>
              </a:rPr>
            </a:br>
            <a:endParaRPr lang="en-GB"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0B2CD839-FE10-F9DB-9B7E-B8412AF126FD}"/>
              </a:ext>
            </a:extLst>
          </p:cNvPr>
          <p:cNvSpPr>
            <a:spLocks noGrp="1"/>
          </p:cNvSpPr>
          <p:nvPr>
            <p:ph idx="1"/>
          </p:nvPr>
        </p:nvSpPr>
        <p:spPr>
          <a:xfrm>
            <a:off x="1137424" y="1583473"/>
            <a:ext cx="10025876" cy="4547772"/>
          </a:xfrm>
          <a:solidFill>
            <a:srgbClr val="CCFFCC"/>
          </a:solidFill>
        </p:spPr>
        <p:txBody>
          <a:bodyPr>
            <a:normAutofit lnSpcReduction="10000"/>
          </a:bodyPr>
          <a:lstStyle/>
          <a:p>
            <a:r>
              <a:rPr lang="en-US" b="0" i="0" dirty="0">
                <a:solidFill>
                  <a:srgbClr val="202122"/>
                </a:solidFill>
                <a:effectLst/>
                <a:latin typeface="Arial" panose="020B0604020202020204" pitchFamily="34" charset="0"/>
              </a:rPr>
              <a:t>1965  – House of Lords proposal to </a:t>
            </a:r>
            <a:r>
              <a:rPr lang="en-US" b="0" i="0" dirty="0" err="1">
                <a:solidFill>
                  <a:srgbClr val="202122"/>
                </a:solidFill>
                <a:effectLst/>
                <a:latin typeface="Arial" panose="020B0604020202020204" pitchFamily="34" charset="0"/>
              </a:rPr>
              <a:t>decriminalise</a:t>
            </a:r>
            <a:r>
              <a:rPr lang="en-US" b="0" i="0" dirty="0">
                <a:solidFill>
                  <a:srgbClr val="202122"/>
                </a:solidFill>
                <a:effectLst/>
                <a:latin typeface="Arial" panose="020B0604020202020204" pitchFamily="34" charset="0"/>
              </a:rPr>
              <a:t> male homosexual acts (lesbian acts had never been illegal). A UK opinion poll finds that 93% of respondents see homosexuality as a form of illness requiring medical treatment.</a:t>
            </a:r>
          </a:p>
          <a:p>
            <a:r>
              <a:rPr lang="en-US" b="0" i="0" dirty="0">
                <a:solidFill>
                  <a:srgbClr val="202122"/>
                </a:solidFill>
                <a:effectLst/>
                <a:latin typeface="Arial" panose="020B0604020202020204" pitchFamily="34" charset="0"/>
              </a:rPr>
              <a:t>1967 – </a:t>
            </a:r>
            <a:r>
              <a:rPr lang="en-US" b="0" i="0" dirty="0" err="1">
                <a:solidFill>
                  <a:srgbClr val="202122"/>
                </a:solidFill>
                <a:effectLst/>
                <a:latin typeface="Arial" panose="020B0604020202020204" pitchFamily="34" charset="0"/>
              </a:rPr>
              <a:t>Decriminalisation</a:t>
            </a:r>
            <a:r>
              <a:rPr lang="en-US" b="0" i="0" dirty="0">
                <a:solidFill>
                  <a:srgbClr val="202122"/>
                </a:solidFill>
                <a:effectLst/>
                <a:latin typeface="Arial" panose="020B0604020202020204" pitchFamily="34" charset="0"/>
              </a:rPr>
              <a:t> of homosexual acts between two men over 21 years of age </a:t>
            </a:r>
            <a:r>
              <a:rPr lang="en-US" b="0" dirty="0">
                <a:solidFill>
                  <a:srgbClr val="202122"/>
                </a:solidFill>
                <a:effectLst/>
                <a:latin typeface="Arial" panose="020B0604020202020204" pitchFamily="34" charset="0"/>
              </a:rPr>
              <a:t>in private </a:t>
            </a:r>
            <a:r>
              <a:rPr lang="en-US" b="0" i="0" dirty="0">
                <a:solidFill>
                  <a:srgbClr val="202122"/>
                </a:solidFill>
                <a:effectLst/>
                <a:latin typeface="Arial" panose="020B0604020202020204" pitchFamily="34" charset="0"/>
              </a:rPr>
              <a:t>in England.</a:t>
            </a:r>
            <a:endParaRPr lang="en-US" b="0" i="0" u="none" strike="noStrike" dirty="0">
              <a:solidFill>
                <a:srgbClr val="3366CC"/>
              </a:solidFill>
              <a:effectLst/>
              <a:latin typeface="Arial" panose="020B0604020202020204" pitchFamily="34" charset="0"/>
            </a:endParaRPr>
          </a:p>
          <a:p>
            <a:r>
              <a:rPr lang="en-US" b="0" i="0" dirty="0">
                <a:solidFill>
                  <a:srgbClr val="202122"/>
                </a:solidFill>
                <a:effectLst/>
                <a:latin typeface="Arial" panose="020B0604020202020204" pitchFamily="34" charset="0"/>
              </a:rPr>
              <a:t>1972 – The First </a:t>
            </a:r>
            <a:r>
              <a:rPr lang="en-US" b="0" i="0" u="none" strike="noStrike" dirty="0">
                <a:solidFill>
                  <a:srgbClr val="3366CC"/>
                </a:solidFill>
                <a:effectLst/>
                <a:latin typeface="Arial" panose="020B0604020202020204" pitchFamily="34" charset="0"/>
                <a:hlinkClick r:id="rId2" tooltip="Pride London"/>
              </a:rPr>
              <a:t>British Gay Pride Rally</a:t>
            </a:r>
            <a:r>
              <a:rPr lang="en-US" b="0" i="0" dirty="0">
                <a:solidFill>
                  <a:srgbClr val="202122"/>
                </a:solidFill>
                <a:effectLst/>
                <a:latin typeface="Arial" panose="020B0604020202020204" pitchFamily="34" charset="0"/>
              </a:rPr>
              <a:t> was held in London with an estimated 200-700 people marching.</a:t>
            </a:r>
          </a:p>
          <a:p>
            <a:r>
              <a:rPr lang="en-US" b="0" i="0" dirty="0">
                <a:solidFill>
                  <a:srgbClr val="202122"/>
                </a:solidFill>
                <a:effectLst/>
                <a:latin typeface="Arial" panose="020B0604020202020204" pitchFamily="34" charset="0"/>
              </a:rPr>
              <a:t>1981: First case of AIDS recorded.</a:t>
            </a:r>
          </a:p>
          <a:p>
            <a:r>
              <a:rPr lang="en-US" b="0" i="0" dirty="0">
                <a:solidFill>
                  <a:srgbClr val="202122"/>
                </a:solidFill>
                <a:effectLst/>
                <a:latin typeface="Arial" panose="020B0604020202020204" pitchFamily="34" charset="0"/>
              </a:rPr>
              <a:t>1988  – </a:t>
            </a:r>
            <a:r>
              <a:rPr lang="en-US" b="1" i="0" dirty="0">
                <a:solidFill>
                  <a:srgbClr val="202122"/>
                </a:solidFill>
                <a:effectLst/>
                <a:latin typeface="Arial" panose="020B0604020202020204" pitchFamily="34" charset="0"/>
              </a:rPr>
              <a:t>Section 28 of the </a:t>
            </a:r>
            <a:r>
              <a:rPr lang="en-US" b="1" i="0" u="none" strike="noStrike" dirty="0">
                <a:solidFill>
                  <a:srgbClr val="3366CC"/>
                </a:solidFill>
                <a:effectLst/>
                <a:latin typeface="Arial" panose="020B0604020202020204" pitchFamily="34" charset="0"/>
                <a:hlinkClick r:id="rId3" tooltip="Local Government Act 1988"/>
              </a:rPr>
              <a:t>Local Government Act 1988</a:t>
            </a:r>
            <a:r>
              <a:rPr lang="en-US" b="1" i="0" dirty="0">
                <a:solidFill>
                  <a:srgbClr val="202122"/>
                </a:solidFill>
                <a:effectLst/>
                <a:latin typeface="Arial" panose="020B0604020202020204" pitchFamily="34" charset="0"/>
              </a:rPr>
              <a:t> </a:t>
            </a:r>
            <a:r>
              <a:rPr lang="en-US" b="0" i="0" dirty="0">
                <a:solidFill>
                  <a:srgbClr val="202122"/>
                </a:solidFill>
                <a:effectLst/>
                <a:latin typeface="Arial" panose="020B0604020202020204" pitchFamily="34" charset="0"/>
              </a:rPr>
              <a:t>stated that a local authority "shall not intentionally promote homosexuality or promote the teaching in any maintained school of the acceptability of homosexuality, as a pretended family relationship". The act was introduced by Margaret Thatcher.</a:t>
            </a:r>
          </a:p>
          <a:p>
            <a:endParaRPr lang="en-GB" dirty="0"/>
          </a:p>
        </p:txBody>
      </p:sp>
    </p:spTree>
    <p:extLst>
      <p:ext uri="{BB962C8B-B14F-4D97-AF65-F5344CB8AC3E}">
        <p14:creationId xmlns:p14="http://schemas.microsoft.com/office/powerpoint/2010/main" val="2810603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AEC72D-BBAB-6DB5-2895-8D951BD52D0D}"/>
              </a:ext>
            </a:extLst>
          </p:cNvPr>
          <p:cNvSpPr>
            <a:spLocks noGrp="1"/>
          </p:cNvSpPr>
          <p:nvPr>
            <p:ph idx="4294967295"/>
          </p:nvPr>
        </p:nvSpPr>
        <p:spPr>
          <a:xfrm>
            <a:off x="934623" y="1052305"/>
            <a:ext cx="10104437" cy="4959350"/>
          </a:xfrm>
          <a:solidFill>
            <a:srgbClr val="CCFFCC"/>
          </a:solidFill>
        </p:spPr>
        <p:txBody>
          <a:bodyPr>
            <a:normAutofit/>
          </a:bodyPr>
          <a:lstStyle/>
          <a:p>
            <a:r>
              <a:rPr lang="en-US" b="0" i="0" dirty="0">
                <a:solidFill>
                  <a:srgbClr val="202122"/>
                </a:solidFill>
                <a:effectLst/>
                <a:latin typeface="Arial" panose="020B0604020202020204" pitchFamily="34" charset="0"/>
              </a:rPr>
              <a:t>1989  – The campaign group </a:t>
            </a:r>
            <a:r>
              <a:rPr lang="en-US" b="0" i="0" u="none" strike="noStrike" dirty="0">
                <a:solidFill>
                  <a:srgbClr val="3366CC"/>
                </a:solidFill>
                <a:effectLst/>
                <a:latin typeface="Arial" panose="020B0604020202020204" pitchFamily="34" charset="0"/>
                <a:hlinkClick r:id="rId2" tooltip="Stonewall UK"/>
              </a:rPr>
              <a:t>Stonewall UK</a:t>
            </a:r>
            <a:r>
              <a:rPr lang="en-US" b="0" i="0" dirty="0">
                <a:solidFill>
                  <a:srgbClr val="202122"/>
                </a:solidFill>
                <a:effectLst/>
                <a:latin typeface="Arial" panose="020B0604020202020204" pitchFamily="34" charset="0"/>
              </a:rPr>
              <a:t> is set up to oppose </a:t>
            </a:r>
            <a:r>
              <a:rPr lang="en-US" b="0" i="0" u="none" strike="noStrike" dirty="0">
                <a:solidFill>
                  <a:srgbClr val="3366CC"/>
                </a:solidFill>
                <a:effectLst/>
                <a:latin typeface="Arial" panose="020B0604020202020204" pitchFamily="34" charset="0"/>
                <a:hlinkClick r:id="rId3" tooltip="Section 28"/>
              </a:rPr>
              <a:t>Section 28</a:t>
            </a:r>
            <a:r>
              <a:rPr lang="en-US" b="0" i="0" dirty="0">
                <a:solidFill>
                  <a:srgbClr val="202122"/>
                </a:solidFill>
                <a:effectLst/>
                <a:latin typeface="Arial" panose="020B0604020202020204" pitchFamily="34" charset="0"/>
              </a:rPr>
              <a:t> and other barriers to equality.</a:t>
            </a:r>
          </a:p>
          <a:p>
            <a:r>
              <a:rPr lang="en-US" b="0" i="0" dirty="0">
                <a:solidFill>
                  <a:srgbClr val="202122"/>
                </a:solidFill>
                <a:effectLst/>
                <a:latin typeface="Arial" panose="020B0604020202020204" pitchFamily="34" charset="0"/>
              </a:rPr>
              <a:t>1994   The Conservative Member of Parliament Edwina Currie introduced an amendment to lower the age of consent for homosexual acts, from 21 to 16 in line with that for heterosexual acts. The vote was defeated and the gay male age of consent was instead lowered to 18. </a:t>
            </a:r>
          </a:p>
          <a:p>
            <a:r>
              <a:rPr lang="en-US" sz="2000" b="0" i="0" dirty="0">
                <a:solidFill>
                  <a:srgbClr val="202122"/>
                </a:solidFill>
                <a:effectLst/>
                <a:latin typeface="Arial" panose="020B0604020202020204" pitchFamily="34" charset="0"/>
              </a:rPr>
              <a:t>2001 The provisions of the Sexual Offences Amendment Act came into force throughout the United Kingdom, lowering the age of consent to 16.</a:t>
            </a:r>
          </a:p>
          <a:p>
            <a:r>
              <a:rPr lang="en-US" sz="2000" b="0" i="0" dirty="0">
                <a:solidFill>
                  <a:srgbClr val="202122"/>
                </a:solidFill>
                <a:effectLst/>
                <a:latin typeface="Arial" panose="020B0604020202020204" pitchFamily="34" charset="0"/>
              </a:rPr>
              <a:t>2002 Same-sex couples are granted equal rights to adopt.</a:t>
            </a:r>
          </a:p>
          <a:p>
            <a:r>
              <a:rPr lang="en-US" sz="2000" b="0" i="0" dirty="0">
                <a:solidFill>
                  <a:srgbClr val="202122"/>
                </a:solidFill>
                <a:effectLst/>
                <a:latin typeface="Arial" panose="020B0604020202020204" pitchFamily="34" charset="0"/>
              </a:rPr>
              <a:t>2003 Employment Equality Regulations made it illegal to discriminate against lesbians, gays or bisexuals at work.</a:t>
            </a:r>
          </a:p>
          <a:p>
            <a:endParaRPr lang="en-US" b="0" i="0" dirty="0">
              <a:solidFill>
                <a:srgbClr val="202122"/>
              </a:solidFill>
              <a:effectLst/>
              <a:latin typeface="Arial" panose="020B0604020202020204" pitchFamily="34" charset="0"/>
            </a:endParaRPr>
          </a:p>
          <a:p>
            <a:endParaRPr lang="en-US" b="0" i="0" dirty="0">
              <a:solidFill>
                <a:srgbClr val="202122"/>
              </a:solidFill>
              <a:effectLst/>
              <a:latin typeface="Arial" panose="020B0604020202020204" pitchFamily="34" charset="0"/>
            </a:endParaRPr>
          </a:p>
          <a:p>
            <a:endParaRPr lang="en-US" dirty="0">
              <a:solidFill>
                <a:srgbClr val="202122"/>
              </a:solidFill>
              <a:latin typeface="Arial" panose="020B0604020202020204" pitchFamily="34" charset="0"/>
            </a:endParaRPr>
          </a:p>
          <a:p>
            <a:endParaRPr lang="en-GB" dirty="0"/>
          </a:p>
        </p:txBody>
      </p:sp>
    </p:spTree>
    <p:extLst>
      <p:ext uri="{BB962C8B-B14F-4D97-AF65-F5344CB8AC3E}">
        <p14:creationId xmlns:p14="http://schemas.microsoft.com/office/powerpoint/2010/main" val="3132705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1B7164-C70E-D899-864B-9659CFA2419B}"/>
              </a:ext>
            </a:extLst>
          </p:cNvPr>
          <p:cNvSpPr>
            <a:spLocks noGrp="1"/>
          </p:cNvSpPr>
          <p:nvPr>
            <p:ph idx="4294967295"/>
          </p:nvPr>
        </p:nvSpPr>
        <p:spPr>
          <a:xfrm>
            <a:off x="1038225" y="898525"/>
            <a:ext cx="10115550" cy="5060950"/>
          </a:xfrm>
          <a:solidFill>
            <a:srgbClr val="CCFFCC"/>
          </a:solidFill>
        </p:spPr>
        <p:txBody>
          <a:bodyPr>
            <a:normAutofit lnSpcReduction="10000"/>
          </a:bodyPr>
          <a:lstStyle/>
          <a:p>
            <a:r>
              <a:rPr lang="en-US" b="0" i="0" dirty="0">
                <a:solidFill>
                  <a:srgbClr val="202122"/>
                </a:solidFill>
                <a:effectLst/>
                <a:latin typeface="Arial" panose="020B0604020202020204" pitchFamily="34" charset="0"/>
              </a:rPr>
              <a:t>2005 The first civil partnership took place. The Gender Recognition Act allows people to change their legal gender.</a:t>
            </a:r>
          </a:p>
          <a:p>
            <a:r>
              <a:rPr lang="en-US" b="0" i="0" dirty="0">
                <a:solidFill>
                  <a:srgbClr val="202122"/>
                </a:solidFill>
                <a:effectLst/>
                <a:latin typeface="Arial" panose="020B0604020202020204" pitchFamily="34" charset="0"/>
              </a:rPr>
              <a:t>2007 Discrimination against lesbians and gay men in the provision of goods and services becomes illegal. Some 8,728 civil partnerships were conducted.</a:t>
            </a:r>
          </a:p>
          <a:p>
            <a:r>
              <a:rPr lang="en-US" b="0" i="0" dirty="0">
                <a:solidFill>
                  <a:srgbClr val="202122"/>
                </a:solidFill>
                <a:effectLst/>
                <a:latin typeface="Arial" panose="020B0604020202020204" pitchFamily="34" charset="0"/>
              </a:rPr>
              <a:t>2010 The </a:t>
            </a:r>
            <a:r>
              <a:rPr lang="en-US" b="0" i="0" u="none" strike="noStrike" dirty="0">
                <a:solidFill>
                  <a:srgbClr val="3366CC"/>
                </a:solidFill>
                <a:effectLst/>
                <a:latin typeface="Arial" panose="020B0604020202020204" pitchFamily="34" charset="0"/>
                <a:hlinkClick r:id="rId2" tooltip="Equality Act 2010"/>
              </a:rPr>
              <a:t>Equality Act 2010</a:t>
            </a:r>
            <a:r>
              <a:rPr lang="en-US" b="0" i="0" dirty="0">
                <a:solidFill>
                  <a:srgbClr val="202122"/>
                </a:solidFill>
                <a:effectLst/>
                <a:latin typeface="Arial" panose="020B0604020202020204" pitchFamily="34" charset="0"/>
              </a:rPr>
              <a:t> makes discrimination on grounds of gender reassignment in employment and in the provision of goods and services illegal.</a:t>
            </a:r>
          </a:p>
          <a:p>
            <a:r>
              <a:rPr lang="en-US" b="0" i="0" dirty="0">
                <a:solidFill>
                  <a:srgbClr val="202122"/>
                </a:solidFill>
                <a:effectLst/>
                <a:latin typeface="Arial" panose="020B0604020202020204" pitchFamily="34" charset="0"/>
              </a:rPr>
              <a:t>2014 Same-sex marriage becomes legal in England and Wales.</a:t>
            </a:r>
          </a:p>
          <a:p>
            <a:r>
              <a:rPr lang="en-US" b="0" i="0" dirty="0">
                <a:solidFill>
                  <a:srgbClr val="202122"/>
                </a:solidFill>
                <a:effectLst/>
                <a:latin typeface="Arial" panose="020B0604020202020204" pitchFamily="34" charset="0"/>
              </a:rPr>
              <a:t>2016 The Armed Forces Act 2016 finally repeals "homosexual acts as a grounds of discharge from the armed forces.</a:t>
            </a:r>
          </a:p>
          <a:p>
            <a:r>
              <a:rPr lang="en-US" b="0" i="0" dirty="0">
                <a:solidFill>
                  <a:srgbClr val="202122"/>
                </a:solidFill>
                <a:effectLst/>
                <a:latin typeface="Arial" panose="020B0604020202020204" pitchFamily="34" charset="0"/>
              </a:rPr>
              <a:t>2019 5 million people attend Pride events internationally.</a:t>
            </a:r>
          </a:p>
          <a:p>
            <a:r>
              <a:rPr lang="en-US" b="0" i="0" dirty="0">
                <a:solidFill>
                  <a:srgbClr val="202122"/>
                </a:solidFill>
                <a:effectLst/>
                <a:latin typeface="Arial" panose="020B0604020202020204" pitchFamily="34" charset="0"/>
              </a:rPr>
              <a:t>2021 The UK census includes questions on gender identity and sexual orientation for the first time, meaning that data can be gathered on the numbers of LGBT people across the country.</a:t>
            </a:r>
          </a:p>
          <a:p>
            <a:endParaRPr lang="en-US" b="0" i="0" dirty="0">
              <a:solidFill>
                <a:srgbClr val="202122"/>
              </a:solidFill>
              <a:effectLst/>
              <a:latin typeface="Arial" panose="020B0604020202020204" pitchFamily="34" charset="0"/>
            </a:endParaRPr>
          </a:p>
          <a:p>
            <a:endParaRPr lang="en-US" b="0" i="0" dirty="0">
              <a:solidFill>
                <a:srgbClr val="202122"/>
              </a:solidFill>
              <a:effectLst/>
              <a:latin typeface="Arial" panose="020B0604020202020204" pitchFamily="34" charset="0"/>
            </a:endParaRPr>
          </a:p>
          <a:p>
            <a:endParaRPr lang="en-US" b="0" i="0" dirty="0">
              <a:solidFill>
                <a:srgbClr val="202122"/>
              </a:solidFill>
              <a:effectLst/>
              <a:latin typeface="Arial" panose="020B0604020202020204" pitchFamily="34" charset="0"/>
            </a:endParaRPr>
          </a:p>
          <a:p>
            <a:endParaRPr lang="en-US" b="0" i="0" dirty="0">
              <a:solidFill>
                <a:srgbClr val="202122"/>
              </a:solidFill>
              <a:effectLst/>
              <a:latin typeface="Arial" panose="020B0604020202020204" pitchFamily="34" charset="0"/>
            </a:endParaRPr>
          </a:p>
          <a:p>
            <a:endParaRPr lang="en-GB" dirty="0"/>
          </a:p>
        </p:txBody>
      </p:sp>
    </p:spTree>
    <p:extLst>
      <p:ext uri="{BB962C8B-B14F-4D97-AF65-F5344CB8AC3E}">
        <p14:creationId xmlns:p14="http://schemas.microsoft.com/office/powerpoint/2010/main" val="2479632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53BAC-DC56-1412-AEE6-F4B30CF2D2BF}"/>
              </a:ext>
            </a:extLst>
          </p:cNvPr>
          <p:cNvSpPr>
            <a:spLocks noGrp="1"/>
          </p:cNvSpPr>
          <p:nvPr>
            <p:ph type="title"/>
          </p:nvPr>
        </p:nvSpPr>
        <p:spPr/>
        <p:txBody>
          <a:bodyPr>
            <a:normAutofit fontScale="90000"/>
          </a:bodyPr>
          <a:lstStyle/>
          <a:p>
            <a:r>
              <a:rPr lang="en-GB" b="1" dirty="0"/>
              <a:t>             </a:t>
            </a:r>
            <a:r>
              <a:rPr lang="en-GB" sz="4400" b="1" dirty="0">
                <a:latin typeface="Calibri" panose="020F0502020204030204" pitchFamily="34" charset="0"/>
                <a:ea typeface="Calibri" panose="020F0502020204030204" pitchFamily="34" charset="0"/>
                <a:cs typeface="Calibri" panose="020F0502020204030204" pitchFamily="34" charset="0"/>
              </a:rPr>
              <a:t>LGBTQ+ people have higher risks of </a:t>
            </a:r>
            <a:br>
              <a:rPr lang="en-GB" dirty="0"/>
            </a:br>
            <a:endParaRPr lang="en-GB" dirty="0"/>
          </a:p>
        </p:txBody>
      </p:sp>
      <p:sp>
        <p:nvSpPr>
          <p:cNvPr id="3" name="Content Placeholder 2">
            <a:extLst>
              <a:ext uri="{FF2B5EF4-FFF2-40B4-BE49-F238E27FC236}">
                <a16:creationId xmlns:a16="http://schemas.microsoft.com/office/drawing/2014/main" id="{E9871AA8-33CF-9C26-4C29-CB41CD198850}"/>
              </a:ext>
            </a:extLst>
          </p:cNvPr>
          <p:cNvSpPr>
            <a:spLocks noGrp="1"/>
          </p:cNvSpPr>
          <p:nvPr>
            <p:ph idx="1"/>
          </p:nvPr>
        </p:nvSpPr>
        <p:spPr>
          <a:xfrm>
            <a:off x="1028700" y="1873405"/>
            <a:ext cx="10134600" cy="4257840"/>
          </a:xfrm>
          <a:solidFill>
            <a:srgbClr val="CCFFCC"/>
          </a:solidFill>
        </p:spPr>
        <p:txBody>
          <a:bodyPr>
            <a:normAutofit fontScale="92500"/>
          </a:bodyPr>
          <a:lstStyle/>
          <a:p>
            <a:pPr marL="342900" indent="-342900" algn="l">
              <a:buFont typeface="Arial" panose="020B0604020202020204" pitchFamily="34" charset="0"/>
              <a:buChar char="•"/>
            </a:pPr>
            <a:r>
              <a:rPr lang="en-GB" sz="2800" b="0" i="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Suicide and suicidal thoughts (</a:t>
            </a:r>
            <a:r>
              <a:rPr lang="en-US" sz="2800" b="0" i="0" dirty="0">
                <a:solidFill>
                  <a:srgbClr val="121212"/>
                </a:solidFill>
                <a:effectLst/>
                <a:latin typeface="Calibri" panose="020F0502020204030204" pitchFamily="34" charset="0"/>
                <a:ea typeface="Calibri" panose="020F0502020204030204" pitchFamily="34" charset="0"/>
                <a:cs typeface="Calibri" panose="020F0502020204030204" pitchFamily="34" charset="0"/>
              </a:rPr>
              <a:t>twice as likely to contemplate suicide)</a:t>
            </a:r>
            <a:endParaRPr lang="en-GB" sz="2800" b="0" i="0" dirty="0">
              <a:solidFill>
                <a:srgbClr val="202124"/>
              </a:solidFill>
              <a:effectLst/>
              <a:latin typeface="Calibri" panose="020F0502020204030204" pitchFamily="34" charset="0"/>
              <a:ea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r>
              <a:rPr lang="en-GB" sz="2800" dirty="0">
                <a:solidFill>
                  <a:srgbClr val="202124"/>
                </a:solidFill>
                <a:latin typeface="Calibri" panose="020F0502020204030204" pitchFamily="34" charset="0"/>
                <a:ea typeface="Calibri" panose="020F0502020204030204" pitchFamily="34" charset="0"/>
                <a:cs typeface="Calibri" panose="020F0502020204030204" pitchFamily="34" charset="0"/>
              </a:rPr>
              <a:t>Self harm</a:t>
            </a:r>
            <a:r>
              <a:rPr lang="en-US" sz="2800" b="0" i="0" dirty="0">
                <a:solidFill>
                  <a:srgbClr val="121212"/>
                </a:solidFill>
                <a:effectLst/>
                <a:latin typeface="Calibri" panose="020F0502020204030204" pitchFamily="34" charset="0"/>
                <a:ea typeface="Calibri" panose="020F0502020204030204" pitchFamily="34" charset="0"/>
                <a:cs typeface="Calibri" panose="020F0502020204030204" pitchFamily="34" charset="0"/>
              </a:rPr>
              <a:t> (three times more likely to self-harm) </a:t>
            </a:r>
            <a:endParaRPr lang="en-GB" sz="2800" b="0" i="0" dirty="0">
              <a:solidFill>
                <a:srgbClr val="202124"/>
              </a:solidFill>
              <a:effectLst/>
              <a:latin typeface="Calibri" panose="020F0502020204030204" pitchFamily="34" charset="0"/>
              <a:ea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r>
              <a:rPr lang="en-GB" sz="2800" b="0" i="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Mood disorders and anxiety (one and a half times more likely than peers)</a:t>
            </a:r>
          </a:p>
          <a:p>
            <a:pPr marL="342900" indent="-342900" algn="l">
              <a:buFont typeface="Arial" panose="020B0604020202020204" pitchFamily="34" charset="0"/>
              <a:buChar char="•"/>
            </a:pPr>
            <a:r>
              <a:rPr lang="en-GB" sz="2800" b="0" i="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Eating disorders (44% of LGBTQ+, compared to 6% peers) </a:t>
            </a:r>
          </a:p>
          <a:p>
            <a:pPr marL="342900" indent="-342900" algn="l">
              <a:buFont typeface="Arial" panose="020B0604020202020204" pitchFamily="34" charset="0"/>
              <a:buChar char="•"/>
            </a:pPr>
            <a:r>
              <a:rPr lang="en-GB" sz="2800" b="0" i="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Alcohol and substance abuse (16% use daily, compared to 10% peers)</a:t>
            </a:r>
          </a:p>
          <a:p>
            <a:pPr marL="342900" indent="-342900" algn="l">
              <a:buFont typeface="Arial" panose="020B0604020202020204" pitchFamily="34" charset="0"/>
              <a:buChar char="•"/>
            </a:pPr>
            <a:r>
              <a:rPr lang="en-GB" sz="2800" b="0" i="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Hate crimes/assault (nine times more likely than peers)</a:t>
            </a:r>
            <a:endParaRPr lang="en-GB" sz="28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2950780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81C6B-23A1-5F89-A6E3-E578F96D044A}"/>
              </a:ext>
            </a:extLst>
          </p:cNvPr>
          <p:cNvSpPr>
            <a:spLocks noGrp="1"/>
          </p:cNvSpPr>
          <p:nvPr>
            <p:ph type="title"/>
          </p:nvPr>
        </p:nvSpPr>
        <p:spPr/>
        <p:txBody>
          <a:bodyPr>
            <a:normAutofit fontScale="90000"/>
          </a:bodyPr>
          <a:lstStyle/>
          <a:p>
            <a:r>
              <a:rPr lang="en-GB" dirty="0"/>
              <a:t>                     </a:t>
            </a:r>
            <a:r>
              <a:rPr lang="en-GB" sz="4400" b="1" dirty="0">
                <a:latin typeface="Calibri" panose="020F0502020204030204" pitchFamily="34" charset="0"/>
                <a:ea typeface="Calibri" panose="020F0502020204030204" pitchFamily="34" charset="0"/>
                <a:cs typeface="Calibri" panose="020F0502020204030204" pitchFamily="34" charset="0"/>
              </a:rPr>
              <a:t>Where is support available ?</a:t>
            </a:r>
            <a:br>
              <a:rPr lang="en-GB" sz="4400" b="1" dirty="0">
                <a:latin typeface="Calibri" panose="020F0502020204030204" pitchFamily="34" charset="0"/>
                <a:ea typeface="Calibri" panose="020F0502020204030204" pitchFamily="34" charset="0"/>
                <a:cs typeface="Calibri" panose="020F0502020204030204" pitchFamily="34" charset="0"/>
              </a:rPr>
            </a:br>
            <a:endParaRPr lang="en-GB" sz="44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76268338-B6A8-084F-7030-5238002D8967}"/>
              </a:ext>
            </a:extLst>
          </p:cNvPr>
          <p:cNvSpPr>
            <a:spLocks noGrp="1"/>
          </p:cNvSpPr>
          <p:nvPr>
            <p:ph idx="1"/>
          </p:nvPr>
        </p:nvSpPr>
        <p:spPr>
          <a:xfrm>
            <a:off x="1028700" y="1661532"/>
            <a:ext cx="10134600" cy="4806175"/>
          </a:xfrm>
          <a:solidFill>
            <a:srgbClr val="CCFFCC"/>
          </a:solidFill>
        </p:spPr>
        <p:txBody>
          <a:bodyPr>
            <a:noAutofit/>
          </a:bodyPr>
          <a:lstStyle/>
          <a:p>
            <a:pPr marL="342900" indent="-342900">
              <a:buFont typeface="Arial" panose="020B0604020202020204" pitchFamily="34" charset="0"/>
              <a:buChar char="•"/>
            </a:pPr>
            <a:r>
              <a:rPr lang="en-GB" sz="2400" b="1" dirty="0">
                <a:latin typeface="Calibri" panose="020F0502020204030204" pitchFamily="34" charset="0"/>
                <a:ea typeface="Calibri" panose="020F0502020204030204" pitchFamily="34" charset="0"/>
                <a:cs typeface="Calibri" panose="020F0502020204030204" pitchFamily="34" charset="0"/>
              </a:rPr>
              <a:t>HSWF – our inclusive, accessible service is available to any main carers of children 0-18years</a:t>
            </a:r>
          </a:p>
          <a:p>
            <a:pPr marL="342900" indent="-342900">
              <a:buFont typeface="Arial" panose="020B0604020202020204" pitchFamily="34" charset="0"/>
              <a:buChar char="•"/>
            </a:pPr>
            <a:r>
              <a:rPr lang="en-GB" sz="2400" dirty="0">
                <a:latin typeface="Calibri" panose="020F0502020204030204" pitchFamily="34" charset="0"/>
                <a:ea typeface="Calibri" panose="020F0502020204030204" pitchFamily="34" charset="0"/>
                <a:cs typeface="Calibri" panose="020F0502020204030204" pitchFamily="34" charset="0"/>
                <a:hlinkClick r:id="rId2"/>
              </a:rPr>
              <a:t>www.stonewall.org.uk</a:t>
            </a:r>
            <a:r>
              <a:rPr lang="en-GB" sz="2400" dirty="0">
                <a:latin typeface="Calibri" panose="020F0502020204030204" pitchFamily="34" charset="0"/>
                <a:ea typeface="Calibri" panose="020F0502020204030204" pitchFamily="34" charset="0"/>
                <a:cs typeface="Calibri" panose="020F0502020204030204" pitchFamily="34" charset="0"/>
              </a:rPr>
              <a:t> </a:t>
            </a:r>
            <a:r>
              <a:rPr lang="en-US" sz="2400" b="0" i="0" dirty="0">
                <a:solidFill>
                  <a:srgbClr val="555555"/>
                </a:solidFill>
                <a:effectLst/>
                <a:latin typeface="Calibri" panose="020F0502020204030204" pitchFamily="34" charset="0"/>
                <a:ea typeface="Calibri" panose="020F0502020204030204" pitchFamily="34" charset="0"/>
                <a:cs typeface="Calibri" panose="020F0502020204030204" pitchFamily="34" charset="0"/>
              </a:rPr>
              <a:t>Information and advice</a:t>
            </a:r>
            <a:endParaRPr lang="en-GB" sz="24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b="0" i="0" u="sng" dirty="0">
                <a:solidFill>
                  <a:srgbClr val="1300C1"/>
                </a:solidFill>
                <a:effectLst/>
                <a:latin typeface="Calibri" panose="020F0502020204030204" pitchFamily="34" charset="0"/>
                <a:ea typeface="Calibri" panose="020F0502020204030204" pitchFamily="34" charset="0"/>
                <a:cs typeface="Calibri" panose="020F0502020204030204" pitchFamily="34" charset="0"/>
                <a:hlinkClick r:id="rId3"/>
              </a:rPr>
              <a:t>galop.org.uk</a:t>
            </a:r>
            <a:r>
              <a:rPr lang="en-US" sz="2400" b="0" i="0" u="sng" dirty="0">
                <a:solidFill>
                  <a:srgbClr val="1300C1"/>
                </a:solidFill>
                <a:effectLst/>
                <a:latin typeface="Calibri" panose="020F0502020204030204" pitchFamily="34" charset="0"/>
                <a:ea typeface="Calibri" panose="020F0502020204030204" pitchFamily="34" charset="0"/>
                <a:cs typeface="Calibri" panose="020F0502020204030204" pitchFamily="34" charset="0"/>
              </a:rPr>
              <a:t> </a:t>
            </a:r>
            <a:r>
              <a:rPr lang="en-US" sz="24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Helpline</a:t>
            </a:r>
            <a:r>
              <a:rPr lang="en-US" sz="2400" b="0" i="0" dirty="0">
                <a:solidFill>
                  <a:srgbClr val="555555"/>
                </a:solidFill>
                <a:effectLst/>
                <a:latin typeface="Calibri" panose="020F0502020204030204" pitchFamily="34" charset="0"/>
                <a:ea typeface="Calibri" panose="020F0502020204030204" pitchFamily="34" charset="0"/>
                <a:cs typeface="Calibri" panose="020F0502020204030204" pitchFamily="34" charset="0"/>
              </a:rPr>
              <a:t>s and other support for LGBT+ adults and young people who have experienced hate crime, sexual violence or domestic abuse.</a:t>
            </a:r>
          </a:p>
          <a:p>
            <a:pPr marL="342900" indent="-342900">
              <a:buFont typeface="Arial" panose="020B0604020202020204" pitchFamily="34" charset="0"/>
              <a:buChar char="•"/>
            </a:pPr>
            <a:r>
              <a:rPr lang="en-US" sz="2400" b="0" i="0">
                <a:solidFill>
                  <a:srgbClr val="555555"/>
                </a:solidFill>
                <a:effectLst/>
                <a:latin typeface="Calibri" panose="020F0502020204030204" pitchFamily="34" charset="0"/>
                <a:ea typeface="Calibri" panose="020F0502020204030204" pitchFamily="34" charset="0"/>
                <a:cs typeface="Calibri" panose="020F0502020204030204" pitchFamily="34" charset="0"/>
                <a:hlinkClick r:id="rId4"/>
              </a:rPr>
              <a:t>www</a:t>
            </a:r>
            <a:r>
              <a:rPr lang="en-US" sz="2400" b="0" i="0" dirty="0">
                <a:solidFill>
                  <a:srgbClr val="555555"/>
                </a:solidFill>
                <a:effectLst/>
                <a:latin typeface="Calibri" panose="020F0502020204030204" pitchFamily="34" charset="0"/>
                <a:ea typeface="Calibri" panose="020F0502020204030204" pitchFamily="34" charset="0"/>
                <a:cs typeface="Calibri" panose="020F0502020204030204" pitchFamily="34" charset="0"/>
                <a:hlinkClick r:id="rId4"/>
              </a:rPr>
              <a:t>.mermaidsuk.org.uk</a:t>
            </a:r>
            <a:r>
              <a:rPr lang="en-US" sz="2400" b="0" i="0" dirty="0">
                <a:solidFill>
                  <a:srgbClr val="555555"/>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555555"/>
                </a:solidFill>
                <a:latin typeface="Calibri" panose="020F0502020204030204" pitchFamily="34" charset="0"/>
                <a:ea typeface="Calibri" panose="020F0502020204030204" pitchFamily="34" charset="0"/>
                <a:cs typeface="Calibri" panose="020F0502020204030204" pitchFamily="34" charset="0"/>
              </a:rPr>
              <a:t> </a:t>
            </a:r>
            <a:r>
              <a:rPr lang="en-US" sz="2400" b="0" i="0" dirty="0">
                <a:solidFill>
                  <a:srgbClr val="555555"/>
                </a:solidFill>
                <a:effectLst/>
                <a:latin typeface="Calibri" panose="020F0502020204030204" pitchFamily="34" charset="0"/>
                <a:ea typeface="Calibri" panose="020F0502020204030204" pitchFamily="34" charset="0"/>
                <a:cs typeface="Calibri" panose="020F0502020204030204" pitchFamily="34" charset="0"/>
              </a:rPr>
              <a:t>Supports gender-diverse young people aged 19 and under, and their families and carers.   </a:t>
            </a:r>
          </a:p>
          <a:p>
            <a:pPr marL="342900" indent="-342900">
              <a:buFont typeface="Arial" panose="020B0604020202020204" pitchFamily="34" charset="0"/>
              <a:buChar char="•"/>
            </a:pPr>
            <a:r>
              <a:rPr lang="en-US" sz="2400" b="0" i="0" dirty="0">
                <a:solidFill>
                  <a:srgbClr val="555555"/>
                </a:solidFill>
                <a:effectLst/>
                <a:latin typeface="Calibri" panose="020F0502020204030204" pitchFamily="34" charset="0"/>
                <a:ea typeface="Calibri" panose="020F0502020204030204" pitchFamily="34" charset="0"/>
                <a:cs typeface="Calibri" panose="020F0502020204030204" pitchFamily="34" charset="0"/>
                <a:hlinkClick r:id="rId5"/>
              </a:rPr>
              <a:t>www.tht.org.uk</a:t>
            </a:r>
            <a:r>
              <a:rPr lang="en-US" sz="2400" b="0" i="0" dirty="0">
                <a:solidFill>
                  <a:srgbClr val="555555"/>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a:effectLst/>
              </a:rPr>
              <a:t> </a:t>
            </a:r>
            <a:r>
              <a:rPr lang="en-US" sz="2400" dirty="0">
                <a:effectLst/>
                <a:latin typeface="Calibri" panose="020F0502020204030204" pitchFamily="34" charset="0"/>
                <a:ea typeface="Calibri" panose="020F0502020204030204" pitchFamily="34" charset="0"/>
                <a:cs typeface="Calibri" panose="020F0502020204030204" pitchFamily="34" charset="0"/>
              </a:rPr>
              <a:t>Provides support for LGBT+ people worried about their sexual health, including via a listening service.</a:t>
            </a:r>
          </a:p>
          <a:p>
            <a:pPr marL="342900" indent="-342900">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Calibri" panose="020F0502020204030204" pitchFamily="34" charset="0"/>
                <a:hlinkClick r:id="rId6"/>
              </a:rPr>
              <a:t>www.theproudtrust.org</a:t>
            </a:r>
            <a:r>
              <a:rPr lang="en-US" sz="2400" dirty="0">
                <a:effectLst/>
                <a:latin typeface="Calibri" panose="020F0502020204030204" pitchFamily="34" charset="0"/>
                <a:ea typeface="Calibri" panose="020F0502020204030204" pitchFamily="34" charset="0"/>
                <a:cs typeface="Calibri" panose="020F0502020204030204" pitchFamily="34" charset="0"/>
              </a:rPr>
              <a:t> resources for parents of LGBTQ+ young people</a:t>
            </a:r>
          </a:p>
          <a:p>
            <a:pPr marL="342900" indent="-342900">
              <a:buFont typeface="Arial" panose="020B0604020202020204" pitchFamily="34" charset="0"/>
              <a:buChar char="•"/>
            </a:pPr>
            <a:r>
              <a:rPr lang="en-US" sz="2400" b="0" i="0" dirty="0">
                <a:solidFill>
                  <a:srgbClr val="555555"/>
                </a:solidFill>
                <a:effectLst/>
                <a:latin typeface="Calibri" panose="020F0502020204030204" pitchFamily="34" charset="0"/>
                <a:ea typeface="Calibri" panose="020F0502020204030204" pitchFamily="34" charset="0"/>
                <a:cs typeface="Calibri" panose="020F0502020204030204" pitchFamily="34" charset="0"/>
              </a:rPr>
              <a:t>  </a:t>
            </a:r>
            <a:endParaRPr lang="en-GB"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5108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1A28F-D316-217F-0737-EE5F741E164B}"/>
              </a:ext>
            </a:extLst>
          </p:cNvPr>
          <p:cNvSpPr>
            <a:spLocks noGrp="1"/>
          </p:cNvSpPr>
          <p:nvPr>
            <p:ph type="title"/>
          </p:nvPr>
        </p:nvSpPr>
        <p:spPr>
          <a:xfrm>
            <a:off x="892098" y="723901"/>
            <a:ext cx="10271202" cy="937632"/>
          </a:xfrm>
        </p:spPr>
        <p:txBody>
          <a:bodyPr>
            <a:normAutofit fontScale="90000"/>
          </a:bodyPr>
          <a:lstStyle/>
          <a:p>
            <a:r>
              <a:rPr lang="en-GB" sz="32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Why are </a:t>
            </a:r>
            <a:r>
              <a:rPr lang="en-GB" sz="3200" b="1" kern="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LGBTQ+people</a:t>
            </a:r>
            <a:r>
              <a:rPr lang="en-GB" sz="32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greater risk?</a:t>
            </a:r>
            <a:br>
              <a:rPr lang="en-GB" sz="32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5850D85E-3014-3A9C-527D-21DC3BA6C140}"/>
              </a:ext>
            </a:extLst>
          </p:cNvPr>
          <p:cNvSpPr>
            <a:spLocks noGrp="1"/>
          </p:cNvSpPr>
          <p:nvPr>
            <p:ph idx="1"/>
          </p:nvPr>
        </p:nvSpPr>
        <p:spPr>
          <a:xfrm>
            <a:off x="1028700" y="1561171"/>
            <a:ext cx="10134600" cy="4570074"/>
          </a:xfrm>
          <a:solidFill>
            <a:srgbClr val="CCFFCC"/>
          </a:solidFill>
        </p:spPr>
        <p:txBody>
          <a:bodyPr>
            <a:normAutofit lnSpcReduction="10000"/>
          </a:bodyPr>
          <a:lstStyle/>
          <a:p>
            <a:pPr marL="342900" lvl="0" indent="-342900">
              <a:lnSpc>
                <a:spcPct val="107000"/>
              </a:lnSpc>
              <a:spcAft>
                <a:spcPts val="800"/>
              </a:spcAft>
              <a:buSzPts val="1000"/>
              <a:buFont typeface="Symbol" panose="05050102010706020507" pitchFamily="18" charset="2"/>
              <a:buChar char=""/>
              <a:tabLst>
                <a:tab pos="457200" algn="l"/>
              </a:tabLst>
            </a:pPr>
            <a:r>
              <a:rPr lang="en-GB"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Institutional prejudice manifesting as laws and policies which create inequalities and/or fail to provide protection from discrimination</a:t>
            </a:r>
            <a:endParaRPr lang="en-GB"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Experience of discrimination in the form of physical or verbal harassment, physical or sexual assault</a:t>
            </a:r>
            <a:endParaRPr lang="en-GB"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Lack of support from parents, friends and other family members</a:t>
            </a:r>
            <a:endParaRPr lang="en-GB"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Stress related to fear of coming out or transitioning, including the potential backlash and life disruption, as well as considering the risks and sometimes lengthy time period involved</a:t>
            </a:r>
            <a:endParaRPr lang="en-GB"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Gender dysphoria, or distress related to a conflict between one’s physical or assigned gender and the gender with which they identify (Bailey et al., 2014; Haas et al., 2011; Suicide Prevention Resource Centre [SPRC], 2008; Taylor et al., 2011).</a:t>
            </a:r>
            <a:endParaRPr lang="en-GB"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771217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08D6C-A8CF-52CA-DB3A-BCD308205790}"/>
              </a:ext>
            </a:extLst>
          </p:cNvPr>
          <p:cNvSpPr>
            <a:spLocks noGrp="1"/>
          </p:cNvSpPr>
          <p:nvPr>
            <p:ph type="title"/>
          </p:nvPr>
        </p:nvSpPr>
        <p:spPr>
          <a:solidFill>
            <a:srgbClr val="7030A0"/>
          </a:solidFill>
        </p:spPr>
        <p:txBody>
          <a:bodyPr/>
          <a:lstStyle/>
          <a:p>
            <a:endParaRPr lang="en-GB" dirty="0"/>
          </a:p>
        </p:txBody>
      </p:sp>
      <p:sp>
        <p:nvSpPr>
          <p:cNvPr id="3" name="Content Placeholder 2">
            <a:extLst>
              <a:ext uri="{FF2B5EF4-FFF2-40B4-BE49-F238E27FC236}">
                <a16:creationId xmlns:a16="http://schemas.microsoft.com/office/drawing/2014/main" id="{60FA69EE-2C27-F08E-D3AC-448B889FBF94}"/>
              </a:ext>
            </a:extLst>
          </p:cNvPr>
          <p:cNvSpPr>
            <a:spLocks noGrp="1"/>
          </p:cNvSpPr>
          <p:nvPr>
            <p:ph idx="1"/>
          </p:nvPr>
        </p:nvSpPr>
        <p:spPr>
          <a:solidFill>
            <a:srgbClr val="CCFFCC"/>
          </a:solidFill>
        </p:spPr>
        <p:txBody>
          <a:bodyPr>
            <a:normAutofit/>
          </a:bodyPr>
          <a:lstStyle/>
          <a:p>
            <a:r>
              <a:rPr lang="en-GB" sz="6000" dirty="0">
                <a:latin typeface="Arial" panose="020B0604020202020204" pitchFamily="34" charset="0"/>
                <a:cs typeface="Arial" panose="020B0604020202020204" pitchFamily="34" charset="0"/>
              </a:rPr>
              <a:t>How can we support someone from the LGBTQ+ community ?</a:t>
            </a:r>
          </a:p>
        </p:txBody>
      </p:sp>
    </p:spTree>
    <p:extLst>
      <p:ext uri="{BB962C8B-B14F-4D97-AF65-F5344CB8AC3E}">
        <p14:creationId xmlns:p14="http://schemas.microsoft.com/office/powerpoint/2010/main" val="3855890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67373-EF26-46DA-BBE4-4CC0605514F3}"/>
              </a:ext>
            </a:extLst>
          </p:cNvPr>
          <p:cNvSpPr>
            <a:spLocks noGrp="1"/>
          </p:cNvSpPr>
          <p:nvPr>
            <p:ph type="title"/>
          </p:nvPr>
        </p:nvSpPr>
        <p:spPr/>
        <p:txBody>
          <a:bodyPr>
            <a:normAutofit/>
          </a:bodyPr>
          <a:lstStyle/>
          <a:p>
            <a:r>
              <a:rPr lang="en-US" b="1" dirty="0">
                <a:latin typeface="Calibri" panose="020F0502020204030204" pitchFamily="34" charset="0"/>
                <a:ea typeface="Calibri" panose="020F0502020204030204" pitchFamily="34" charset="0"/>
                <a:cs typeface="Calibri" panose="020F0502020204030204" pitchFamily="34" charset="0"/>
              </a:rPr>
              <a:t>How can we support LGBTQ+ adults and young people ? </a:t>
            </a:r>
            <a:br>
              <a:rPr lang="en-US" b="1" dirty="0">
                <a:latin typeface="Calibri" panose="020F0502020204030204" pitchFamily="34" charset="0"/>
                <a:ea typeface="Calibri" panose="020F0502020204030204" pitchFamily="34" charset="0"/>
                <a:cs typeface="Calibri" panose="020F0502020204030204" pitchFamily="34" charset="0"/>
              </a:rPr>
            </a:br>
            <a:endParaRPr lang="en-GB" b="1"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E5A9F4AA-3BAD-20CC-BD31-5B85E1AD4B4E}"/>
              </a:ext>
            </a:extLst>
          </p:cNvPr>
          <p:cNvSpPr>
            <a:spLocks noGrp="1"/>
          </p:cNvSpPr>
          <p:nvPr>
            <p:ph idx="1"/>
          </p:nvPr>
        </p:nvSpPr>
        <p:spPr>
          <a:xfrm>
            <a:off x="1028700" y="1643270"/>
            <a:ext cx="10134600" cy="4487975"/>
          </a:xfrm>
          <a:solidFill>
            <a:srgbClr val="CCFFCC"/>
          </a:solidFill>
        </p:spPr>
        <p:txBody>
          <a:bodyPr>
            <a:normAutofit fontScale="77500" lnSpcReduction="20000"/>
          </a:bodyPr>
          <a:lstStyle/>
          <a:p>
            <a:pPr algn="l" fontAlgn="base">
              <a:buFont typeface="+mj-lt"/>
              <a:buAutoNum type="arabicPeriod"/>
            </a:pPr>
            <a:r>
              <a:rPr lang="en-US" sz="2600" b="0" i="0" dirty="0">
                <a:solidFill>
                  <a:srgbClr val="585858"/>
                </a:solidFill>
                <a:effectLst/>
                <a:latin typeface="Open Sans" panose="020B0606030504020204" pitchFamily="34" charset="0"/>
              </a:rPr>
              <a:t>Listen and be open-minded, be willing to talk.</a:t>
            </a:r>
          </a:p>
          <a:p>
            <a:pPr algn="l" fontAlgn="base">
              <a:buFont typeface="+mj-lt"/>
              <a:buAutoNum type="arabicPeriod"/>
            </a:pPr>
            <a:r>
              <a:rPr lang="en-US" sz="2600" b="0" i="0" dirty="0">
                <a:solidFill>
                  <a:srgbClr val="585858"/>
                </a:solidFill>
                <a:effectLst/>
                <a:latin typeface="Open Sans" panose="020B0606030504020204" pitchFamily="34" charset="0"/>
              </a:rPr>
              <a:t>Don't assume that all your friends and co-workers are straight. Someone close to you could be looking for support in their coming-out process. Not making assumptions will give them the space they need.</a:t>
            </a:r>
          </a:p>
          <a:p>
            <a:pPr algn="l" fontAlgn="base">
              <a:buFont typeface="+mj-lt"/>
              <a:buAutoNum type="arabicPeriod"/>
            </a:pPr>
            <a:r>
              <a:rPr lang="en-US" sz="2600" b="0" i="0" dirty="0">
                <a:solidFill>
                  <a:srgbClr val="585858"/>
                </a:solidFill>
                <a:effectLst/>
                <a:latin typeface="Open Sans" panose="020B0606030504020204" pitchFamily="34" charset="0"/>
              </a:rPr>
              <a:t>Anti-LGBTQ+ comments and jokes are harmful. Let your friends, family and co-workers know that you find them offensive.</a:t>
            </a:r>
          </a:p>
          <a:p>
            <a:pPr algn="l" fontAlgn="base">
              <a:buFont typeface="+mj-lt"/>
              <a:buAutoNum type="arabicPeriod"/>
            </a:pPr>
            <a:r>
              <a:rPr lang="en-US" sz="2600" b="0" i="0" dirty="0">
                <a:solidFill>
                  <a:srgbClr val="585858"/>
                </a:solidFill>
                <a:effectLst/>
                <a:latin typeface="Open Sans" panose="020B0606030504020204" pitchFamily="34" charset="0"/>
              </a:rPr>
              <a:t>Confront your own prejudices and bias, even if it is uncomfortable to do so.</a:t>
            </a:r>
          </a:p>
          <a:p>
            <a:pPr algn="l" fontAlgn="base">
              <a:buFont typeface="+mj-lt"/>
              <a:buAutoNum type="arabicPeriod"/>
            </a:pPr>
            <a:r>
              <a:rPr lang="en-US" sz="2600" b="0" i="0" dirty="0">
                <a:solidFill>
                  <a:srgbClr val="585858"/>
                </a:solidFill>
                <a:effectLst/>
                <a:latin typeface="Open Sans" panose="020B0606030504020204" pitchFamily="34" charset="0"/>
              </a:rPr>
              <a:t>Defend your LGBTQ+ friends against discrimination.</a:t>
            </a:r>
          </a:p>
          <a:p>
            <a:pPr algn="l" fontAlgn="base">
              <a:buFont typeface="+mj-lt"/>
              <a:buAutoNum type="arabicPeriod"/>
            </a:pPr>
            <a:r>
              <a:rPr lang="en-US" sz="2600" b="0" i="0" dirty="0">
                <a:solidFill>
                  <a:srgbClr val="585858"/>
                </a:solidFill>
                <a:effectLst/>
                <a:latin typeface="Open Sans" panose="020B0606030504020204" pitchFamily="34" charset="0"/>
              </a:rPr>
              <a:t>Believe that all people, regardless of gender identity and sexual orientation, should be treated with dignity and respect.</a:t>
            </a:r>
          </a:p>
          <a:p>
            <a:pPr algn="l" fontAlgn="base">
              <a:buFont typeface="+mj-lt"/>
              <a:buAutoNum type="arabicPeriod"/>
            </a:pPr>
            <a:r>
              <a:rPr lang="en-US" sz="2600" b="0" i="0" dirty="0">
                <a:solidFill>
                  <a:srgbClr val="585858"/>
                </a:solidFill>
                <a:effectLst/>
                <a:latin typeface="Open Sans" panose="020B0606030504020204" pitchFamily="34" charset="0"/>
              </a:rPr>
              <a:t>If you see LGBTQ+ people being misrepresented in the media, contact glaad.org.</a:t>
            </a:r>
          </a:p>
          <a:p>
            <a:endParaRPr lang="en-GB" dirty="0"/>
          </a:p>
        </p:txBody>
      </p:sp>
    </p:spTree>
    <p:extLst>
      <p:ext uri="{BB962C8B-B14F-4D97-AF65-F5344CB8AC3E}">
        <p14:creationId xmlns:p14="http://schemas.microsoft.com/office/powerpoint/2010/main" val="35302355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62B9B1-24FF-22D7-E08B-D086AD623A06}"/>
              </a:ext>
            </a:extLst>
          </p:cNvPr>
          <p:cNvSpPr>
            <a:spLocks noGrp="1"/>
          </p:cNvSpPr>
          <p:nvPr>
            <p:ph idx="4294967295"/>
          </p:nvPr>
        </p:nvSpPr>
        <p:spPr>
          <a:xfrm>
            <a:off x="1192695" y="437322"/>
            <a:ext cx="10010361" cy="5441811"/>
          </a:xfrm>
          <a:solidFill>
            <a:srgbClr val="CCFFCC"/>
          </a:solidFill>
        </p:spPr>
        <p:txBody>
          <a:bodyPr/>
          <a:lstStyle/>
          <a:p>
            <a:endParaRPr lang="en-US" dirty="0"/>
          </a:p>
          <a:p>
            <a:r>
              <a:rPr lang="en-US" sz="5400" dirty="0">
                <a:latin typeface="Calibri" panose="020F0502020204030204" pitchFamily="34" charset="0"/>
                <a:ea typeface="Calibri" panose="020F0502020204030204" pitchFamily="34" charset="0"/>
                <a:cs typeface="Calibri" panose="020F0502020204030204" pitchFamily="34" charset="0"/>
              </a:rPr>
              <a:t>   How would you feel as a HSWF     </a:t>
            </a:r>
          </a:p>
          <a:p>
            <a:r>
              <a:rPr lang="en-US" sz="5400" dirty="0">
                <a:latin typeface="Calibri" panose="020F0502020204030204" pitchFamily="34" charset="0"/>
                <a:ea typeface="Calibri" panose="020F0502020204030204" pitchFamily="34" charset="0"/>
                <a:cs typeface="Calibri" panose="020F0502020204030204" pitchFamily="34" charset="0"/>
              </a:rPr>
              <a:t>     Volunteer in these situations ?</a:t>
            </a:r>
          </a:p>
          <a:p>
            <a:r>
              <a:rPr lang="en-US" sz="5400" dirty="0">
                <a:latin typeface="Calibri" panose="020F0502020204030204" pitchFamily="34" charset="0"/>
                <a:ea typeface="Calibri" panose="020F0502020204030204" pitchFamily="34" charset="0"/>
                <a:cs typeface="Calibri" panose="020F0502020204030204" pitchFamily="34" charset="0"/>
              </a:rPr>
              <a:t>                      </a:t>
            </a:r>
            <a:endParaRPr lang="en-GB" sz="5400" dirty="0">
              <a:latin typeface="Calibri" panose="020F0502020204030204" pitchFamily="34" charset="0"/>
              <a:ea typeface="Calibri" panose="020F0502020204030204" pitchFamily="34" charset="0"/>
              <a:cs typeface="Calibri" panose="020F0502020204030204" pitchFamily="34" charset="0"/>
            </a:endParaRPr>
          </a:p>
        </p:txBody>
      </p:sp>
      <p:pic>
        <p:nvPicPr>
          <p:cNvPr id="11" name="Picture 10" descr="Diagram&#10;&#10;Description automatically generated with medium confidence">
            <a:extLst>
              <a:ext uri="{FF2B5EF4-FFF2-40B4-BE49-F238E27FC236}">
                <a16:creationId xmlns:a16="http://schemas.microsoft.com/office/drawing/2014/main" id="{3EA79395-F365-1F8A-AE0C-AC8B6FF1E5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5691" y="3014627"/>
            <a:ext cx="2620617" cy="2620617"/>
          </a:xfrm>
          <a:prstGeom prst="rect">
            <a:avLst/>
          </a:prstGeom>
        </p:spPr>
      </p:pic>
    </p:spTree>
    <p:extLst>
      <p:ext uri="{BB962C8B-B14F-4D97-AF65-F5344CB8AC3E}">
        <p14:creationId xmlns:p14="http://schemas.microsoft.com/office/powerpoint/2010/main" val="3055810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08BE5-11C1-6FD0-1D18-3D414767596C}"/>
              </a:ext>
            </a:extLst>
          </p:cNvPr>
          <p:cNvSpPr>
            <a:spLocks noGrp="1"/>
          </p:cNvSpPr>
          <p:nvPr>
            <p:ph type="title"/>
          </p:nvPr>
        </p:nvSpPr>
        <p:spPr>
          <a:xfrm>
            <a:off x="1028700" y="723901"/>
            <a:ext cx="10134600" cy="625398"/>
          </a:xfrm>
        </p:spPr>
        <p:txBody>
          <a:bodyPr>
            <a:normAutofit fontScale="90000"/>
          </a:bodyPr>
          <a:lstStyle/>
          <a:p>
            <a:r>
              <a:rPr lang="en-GB" sz="4800" b="1" dirty="0">
                <a:latin typeface="Calibri" panose="020F0502020204030204" pitchFamily="34" charset="0"/>
                <a:ea typeface="Calibri" panose="020F0502020204030204" pitchFamily="34" charset="0"/>
                <a:cs typeface="Calibri" panose="020F0502020204030204" pitchFamily="34" charset="0"/>
              </a:rPr>
              <a:t>                   </a:t>
            </a:r>
            <a:br>
              <a:rPr lang="en-GB" sz="4800" b="1" dirty="0">
                <a:latin typeface="Calibri" panose="020F0502020204030204" pitchFamily="34" charset="0"/>
                <a:ea typeface="Calibri" panose="020F0502020204030204" pitchFamily="34" charset="0"/>
                <a:cs typeface="Calibri" panose="020F0502020204030204" pitchFamily="34" charset="0"/>
              </a:rPr>
            </a:br>
            <a:r>
              <a:rPr lang="en-GB" sz="4800" b="1" dirty="0">
                <a:latin typeface="Calibri" panose="020F0502020204030204" pitchFamily="34" charset="0"/>
                <a:ea typeface="Calibri" panose="020F0502020204030204" pitchFamily="34" charset="0"/>
                <a:cs typeface="Calibri" panose="020F0502020204030204" pitchFamily="34" charset="0"/>
              </a:rPr>
              <a:t>                     This session will</a:t>
            </a:r>
          </a:p>
        </p:txBody>
      </p:sp>
      <p:sp>
        <p:nvSpPr>
          <p:cNvPr id="3" name="Content Placeholder 2">
            <a:extLst>
              <a:ext uri="{FF2B5EF4-FFF2-40B4-BE49-F238E27FC236}">
                <a16:creationId xmlns:a16="http://schemas.microsoft.com/office/drawing/2014/main" id="{C5070380-E3E7-9B9E-D792-7EC996099FE6}"/>
              </a:ext>
            </a:extLst>
          </p:cNvPr>
          <p:cNvSpPr>
            <a:spLocks noGrp="1"/>
          </p:cNvSpPr>
          <p:nvPr>
            <p:ph idx="1"/>
          </p:nvPr>
        </p:nvSpPr>
        <p:spPr>
          <a:xfrm>
            <a:off x="1028700" y="1583473"/>
            <a:ext cx="10134600" cy="4547772"/>
          </a:xfrm>
          <a:solidFill>
            <a:srgbClr val="CCFFCC"/>
          </a:solidFill>
        </p:spPr>
        <p:txBody>
          <a:bodyPr>
            <a:normAutofit/>
          </a:bodyPr>
          <a:lstStyle/>
          <a:p>
            <a:pPr marL="457200" indent="-457200">
              <a:buFont typeface="Arial" panose="020B0604020202020204" pitchFamily="34" charset="0"/>
              <a:buChar char="•"/>
            </a:pPr>
            <a:r>
              <a:rPr lang="en-GB" sz="3200" b="1" dirty="0">
                <a:latin typeface="Calibri" panose="020F0502020204030204" pitchFamily="34" charset="0"/>
                <a:ea typeface="Calibri" panose="020F0502020204030204" pitchFamily="34" charset="0"/>
                <a:cs typeface="Calibri" panose="020F0502020204030204" pitchFamily="34" charset="0"/>
              </a:rPr>
              <a:t>Define LGBTQ+</a:t>
            </a:r>
          </a:p>
          <a:p>
            <a:pPr marL="457200" indent="-457200">
              <a:buFont typeface="Arial" panose="020B0604020202020204" pitchFamily="34" charset="0"/>
              <a:buChar char="•"/>
            </a:pPr>
            <a:r>
              <a:rPr lang="en-GB" sz="3200" b="1" dirty="0">
                <a:latin typeface="Calibri" panose="020F0502020204030204" pitchFamily="34" charset="0"/>
                <a:ea typeface="Calibri" panose="020F0502020204030204" pitchFamily="34" charset="0"/>
                <a:cs typeface="Calibri" panose="020F0502020204030204" pitchFamily="34" charset="0"/>
              </a:rPr>
              <a:t>Look at terminology used for the LGBTQ + community</a:t>
            </a:r>
          </a:p>
          <a:p>
            <a:pPr marL="457200" indent="-457200">
              <a:buFont typeface="Arial" panose="020B0604020202020204" pitchFamily="34" charset="0"/>
              <a:buChar char="•"/>
            </a:pPr>
            <a:r>
              <a:rPr lang="en-GB" sz="3200" b="1" dirty="0">
                <a:latin typeface="Calibri" panose="020F0502020204030204" pitchFamily="34" charset="0"/>
                <a:ea typeface="Calibri" panose="020F0502020204030204" pitchFamily="34" charset="0"/>
                <a:cs typeface="Calibri" panose="020F0502020204030204" pitchFamily="34" charset="0"/>
              </a:rPr>
              <a:t>Consider risks, discrimination and experiences of LGBTQ+ people</a:t>
            </a:r>
          </a:p>
          <a:p>
            <a:pPr marL="457200" indent="-457200">
              <a:buFont typeface="Arial" panose="020B0604020202020204" pitchFamily="34" charset="0"/>
              <a:buChar char="•"/>
            </a:pPr>
            <a:r>
              <a:rPr lang="en-GB" sz="3200" b="1" dirty="0">
                <a:latin typeface="Calibri" panose="020F0502020204030204" pitchFamily="34" charset="0"/>
                <a:ea typeface="Calibri" panose="020F0502020204030204" pitchFamily="34" charset="0"/>
                <a:cs typeface="Calibri" panose="020F0502020204030204" pitchFamily="34" charset="0"/>
              </a:rPr>
              <a:t>Remind ourselves how to support a parent or young person who is LGBTQ+ at HSWF   </a:t>
            </a:r>
          </a:p>
          <a:p>
            <a:pPr marL="457200" indent="-457200">
              <a:buFont typeface="Arial" panose="020B0604020202020204" pitchFamily="34" charset="0"/>
              <a:buChar char="•"/>
            </a:pPr>
            <a:r>
              <a:rPr lang="en-GB" sz="3200" b="1" dirty="0">
                <a:latin typeface="Calibri" panose="020F0502020204030204" pitchFamily="34" charset="0"/>
                <a:ea typeface="Calibri" panose="020F0502020204030204" pitchFamily="34" charset="0"/>
                <a:cs typeface="Calibri" panose="020F0502020204030204" pitchFamily="34" charset="0"/>
              </a:rPr>
              <a:t>Look at other support available</a:t>
            </a:r>
          </a:p>
        </p:txBody>
      </p:sp>
    </p:spTree>
    <p:extLst>
      <p:ext uri="{BB962C8B-B14F-4D97-AF65-F5344CB8AC3E}">
        <p14:creationId xmlns:p14="http://schemas.microsoft.com/office/powerpoint/2010/main" val="39491377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4AD94E-D3F6-ACA2-2D43-572B2BFA86F8}"/>
              </a:ext>
            </a:extLst>
          </p:cNvPr>
          <p:cNvSpPr txBox="1"/>
          <p:nvPr/>
        </p:nvSpPr>
        <p:spPr>
          <a:xfrm>
            <a:off x="1449659" y="925551"/>
            <a:ext cx="9199756" cy="830997"/>
          </a:xfrm>
          <a:prstGeom prst="rect">
            <a:avLst/>
          </a:prstGeom>
          <a:noFill/>
        </p:spPr>
        <p:txBody>
          <a:bodyPr wrap="square" rtlCol="0">
            <a:spAutoFit/>
          </a:bodyPr>
          <a:lstStyle/>
          <a:p>
            <a:r>
              <a:rPr lang="en-US" sz="4800" dirty="0">
                <a:latin typeface="Calibri" panose="020F0502020204030204" pitchFamily="34" charset="0"/>
                <a:ea typeface="Calibri" panose="020F0502020204030204" pitchFamily="34" charset="0"/>
                <a:cs typeface="Calibri" panose="020F0502020204030204" pitchFamily="34" charset="0"/>
              </a:rPr>
              <a:t>Resources and further information</a:t>
            </a:r>
            <a:endParaRPr lang="en-GB" sz="4800" dirty="0">
              <a:latin typeface="Calibri" panose="020F0502020204030204" pitchFamily="34" charset="0"/>
              <a:ea typeface="Calibri" panose="020F0502020204030204" pitchFamily="34" charset="0"/>
              <a:cs typeface="Calibri" panose="020F0502020204030204" pitchFamily="34" charset="0"/>
            </a:endParaRPr>
          </a:p>
        </p:txBody>
      </p:sp>
      <p:pic>
        <p:nvPicPr>
          <p:cNvPr id="2050" name="Picture 2">
            <a:extLst>
              <a:ext uri="{FF2B5EF4-FFF2-40B4-BE49-F238E27FC236}">
                <a16:creationId xmlns:a16="http://schemas.microsoft.com/office/drawing/2014/main" id="{449B3E12-C8C0-A0AC-8EC6-4A2E746014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285" y="2461591"/>
            <a:ext cx="6520071" cy="366753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Logo&#10;&#10;Description automatically generated">
            <a:extLst>
              <a:ext uri="{FF2B5EF4-FFF2-40B4-BE49-F238E27FC236}">
                <a16:creationId xmlns:a16="http://schemas.microsoft.com/office/drawing/2014/main" id="{1FCC4C5F-656B-8B73-CBC0-71CE4E2C50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7722" y="3091761"/>
            <a:ext cx="2591390" cy="2407198"/>
          </a:xfrm>
          <a:prstGeom prst="rect">
            <a:avLst/>
          </a:prstGeom>
        </p:spPr>
      </p:pic>
    </p:spTree>
    <p:extLst>
      <p:ext uri="{BB962C8B-B14F-4D97-AF65-F5344CB8AC3E}">
        <p14:creationId xmlns:p14="http://schemas.microsoft.com/office/powerpoint/2010/main" val="779378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78B181-771A-0A91-F790-63441EA0576D}"/>
              </a:ext>
            </a:extLst>
          </p:cNvPr>
          <p:cNvSpPr>
            <a:spLocks noGrp="1"/>
          </p:cNvSpPr>
          <p:nvPr>
            <p:ph idx="1"/>
          </p:nvPr>
        </p:nvSpPr>
        <p:spPr>
          <a:xfrm>
            <a:off x="769435" y="1739589"/>
            <a:ext cx="10393866" cy="4391655"/>
          </a:xfrm>
          <a:solidFill>
            <a:srgbClr val="CCFFCC"/>
          </a:solidFill>
        </p:spPr>
        <p:txBody>
          <a:bodyPr>
            <a:noAutofit/>
          </a:bodyPr>
          <a:lstStyle/>
          <a:p>
            <a:r>
              <a:rPr lang="en-GB" sz="3600" b="1" dirty="0">
                <a:solidFill>
                  <a:schemeClr val="accent3"/>
                </a:solidFill>
                <a:latin typeface="Calibri" panose="020F0502020204030204" pitchFamily="34" charset="0"/>
                <a:ea typeface="Calibri" panose="020F0502020204030204" pitchFamily="34" charset="0"/>
                <a:cs typeface="Calibri" panose="020F0502020204030204" pitchFamily="34" charset="0"/>
              </a:rPr>
              <a:t>L</a:t>
            </a:r>
            <a:r>
              <a:rPr lang="en-GB" sz="3600" b="1" dirty="0">
                <a:latin typeface="Calibri" panose="020F0502020204030204" pitchFamily="34" charset="0"/>
                <a:ea typeface="Calibri" panose="020F0502020204030204" pitchFamily="34" charset="0"/>
                <a:cs typeface="Calibri" panose="020F0502020204030204" pitchFamily="34" charset="0"/>
              </a:rPr>
              <a:t>esbian</a:t>
            </a:r>
          </a:p>
          <a:p>
            <a:r>
              <a:rPr lang="en-GB" sz="3600" b="1"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G</a:t>
            </a:r>
            <a:r>
              <a:rPr lang="en-GB" sz="3600" b="1" dirty="0">
                <a:latin typeface="Calibri" panose="020F0502020204030204" pitchFamily="34" charset="0"/>
                <a:ea typeface="Calibri" panose="020F0502020204030204" pitchFamily="34" charset="0"/>
                <a:cs typeface="Calibri" panose="020F0502020204030204" pitchFamily="34" charset="0"/>
              </a:rPr>
              <a:t>ay</a:t>
            </a:r>
          </a:p>
          <a:p>
            <a:r>
              <a:rPr lang="en-GB" sz="3600" b="1" dirty="0">
                <a:solidFill>
                  <a:srgbClr val="FFFF00"/>
                </a:solidFill>
                <a:latin typeface="Calibri" panose="020F0502020204030204" pitchFamily="34" charset="0"/>
                <a:ea typeface="Calibri" panose="020F0502020204030204" pitchFamily="34" charset="0"/>
                <a:cs typeface="Calibri" panose="020F0502020204030204" pitchFamily="34" charset="0"/>
              </a:rPr>
              <a:t>B</a:t>
            </a:r>
            <a:r>
              <a:rPr lang="en-GB" sz="3600" b="1" dirty="0">
                <a:solidFill>
                  <a:schemeClr val="tx1"/>
                </a:solidFill>
                <a:latin typeface="Calibri" panose="020F0502020204030204" pitchFamily="34" charset="0"/>
                <a:ea typeface="Calibri" panose="020F0502020204030204" pitchFamily="34" charset="0"/>
                <a:cs typeface="Calibri" panose="020F0502020204030204" pitchFamily="34" charset="0"/>
              </a:rPr>
              <a:t>isexual</a:t>
            </a:r>
            <a:endParaRPr lang="en-GB" sz="3600" b="1" dirty="0">
              <a:latin typeface="Calibri" panose="020F0502020204030204" pitchFamily="34" charset="0"/>
              <a:ea typeface="Calibri" panose="020F0502020204030204" pitchFamily="34" charset="0"/>
              <a:cs typeface="Calibri" panose="020F0502020204030204" pitchFamily="34" charset="0"/>
            </a:endParaRPr>
          </a:p>
          <a:p>
            <a:r>
              <a:rPr lang="en-GB" sz="3600" b="1" dirty="0">
                <a:solidFill>
                  <a:srgbClr val="00B050"/>
                </a:solidFill>
                <a:latin typeface="Calibri" panose="020F0502020204030204" pitchFamily="34" charset="0"/>
                <a:ea typeface="Calibri" panose="020F0502020204030204" pitchFamily="34" charset="0"/>
                <a:cs typeface="Calibri" panose="020F0502020204030204" pitchFamily="34" charset="0"/>
              </a:rPr>
              <a:t>T</a:t>
            </a:r>
            <a:r>
              <a:rPr lang="en-GB" sz="3600" b="1" dirty="0">
                <a:solidFill>
                  <a:schemeClr val="tx1"/>
                </a:solidFill>
                <a:latin typeface="Calibri" panose="020F0502020204030204" pitchFamily="34" charset="0"/>
                <a:ea typeface="Calibri" panose="020F0502020204030204" pitchFamily="34" charset="0"/>
                <a:cs typeface="Calibri" panose="020F0502020204030204" pitchFamily="34" charset="0"/>
              </a:rPr>
              <a:t>rans</a:t>
            </a:r>
          </a:p>
          <a:p>
            <a:r>
              <a:rPr lang="en-GB" sz="3600"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Q</a:t>
            </a:r>
            <a:r>
              <a:rPr lang="en-GB" sz="3600" b="1" dirty="0">
                <a:latin typeface="Calibri" panose="020F0502020204030204" pitchFamily="34" charset="0"/>
                <a:ea typeface="Calibri" panose="020F0502020204030204" pitchFamily="34" charset="0"/>
                <a:cs typeface="Calibri" panose="020F0502020204030204" pitchFamily="34" charset="0"/>
              </a:rPr>
              <a:t> </a:t>
            </a:r>
            <a:r>
              <a:rPr lang="en-GB" sz="3600" b="1" dirty="0" err="1">
                <a:solidFill>
                  <a:schemeClr val="tx1"/>
                </a:solidFill>
                <a:latin typeface="Calibri" panose="020F0502020204030204" pitchFamily="34" charset="0"/>
                <a:ea typeface="Calibri" panose="020F0502020204030204" pitchFamily="34" charset="0"/>
                <a:cs typeface="Calibri" panose="020F0502020204030204" pitchFamily="34" charset="0"/>
              </a:rPr>
              <a:t>ueer</a:t>
            </a:r>
            <a:r>
              <a:rPr lang="en-GB" sz="3600" b="1" dirty="0">
                <a:solidFill>
                  <a:schemeClr val="tx1"/>
                </a:solidFill>
                <a:latin typeface="Calibri" panose="020F0502020204030204" pitchFamily="34" charset="0"/>
                <a:ea typeface="Calibri" panose="020F0502020204030204" pitchFamily="34" charset="0"/>
                <a:cs typeface="Calibri" panose="020F0502020204030204" pitchFamily="34" charset="0"/>
              </a:rPr>
              <a:t>/</a:t>
            </a:r>
            <a:r>
              <a:rPr lang="en-GB" sz="3600" b="1" dirty="0" err="1">
                <a:solidFill>
                  <a:schemeClr val="tx1"/>
                </a:solidFill>
                <a:latin typeface="Calibri" panose="020F0502020204030204" pitchFamily="34" charset="0"/>
                <a:ea typeface="Calibri" panose="020F0502020204030204" pitchFamily="34" charset="0"/>
                <a:cs typeface="Calibri" panose="020F0502020204030204" pitchFamily="34" charset="0"/>
              </a:rPr>
              <a:t>Questionning</a:t>
            </a:r>
            <a:endParaRPr lang="en-GB" sz="36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en-GB" sz="3600" b="1" dirty="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rPr>
              <a:t>+</a:t>
            </a:r>
            <a:r>
              <a:rPr lang="en-GB" sz="3600" b="1" dirty="0">
                <a:latin typeface="Calibri" panose="020F0502020204030204" pitchFamily="34" charset="0"/>
                <a:ea typeface="Calibri" panose="020F0502020204030204" pitchFamily="34" charset="0"/>
                <a:cs typeface="Calibri" panose="020F0502020204030204" pitchFamily="34" charset="0"/>
              </a:rPr>
              <a:t> </a:t>
            </a:r>
            <a:r>
              <a:rPr lang="en-GB" sz="3600" b="1" dirty="0">
                <a:solidFill>
                  <a:schemeClr val="tx1"/>
                </a:solidFill>
                <a:latin typeface="Calibri" panose="020F0502020204030204" pitchFamily="34" charset="0"/>
                <a:ea typeface="Calibri" panose="020F0502020204030204" pitchFamily="34" charset="0"/>
                <a:cs typeface="Calibri" panose="020F0502020204030204" pitchFamily="34" charset="0"/>
              </a:rPr>
              <a:t>Plus (pansexual, non binary, asexual, intersex)</a:t>
            </a:r>
          </a:p>
        </p:txBody>
      </p:sp>
      <p:sp>
        <p:nvSpPr>
          <p:cNvPr id="6" name="Title 1">
            <a:extLst>
              <a:ext uri="{FF2B5EF4-FFF2-40B4-BE49-F238E27FC236}">
                <a16:creationId xmlns:a16="http://schemas.microsoft.com/office/drawing/2014/main" id="{2B23B601-36A8-6CCE-9307-FC700737203E}"/>
              </a:ext>
            </a:extLst>
          </p:cNvPr>
          <p:cNvSpPr>
            <a:spLocks noGrp="1"/>
          </p:cNvSpPr>
          <p:nvPr>
            <p:ph type="title"/>
          </p:nvPr>
        </p:nvSpPr>
        <p:spPr>
          <a:xfrm>
            <a:off x="1226634" y="367990"/>
            <a:ext cx="9936666" cy="1070517"/>
          </a:xfrm>
        </p:spPr>
        <p:txBody>
          <a:bodyPr>
            <a:normAutofit fontScale="90000"/>
          </a:bodyPr>
          <a:lstStyle/>
          <a:p>
            <a:r>
              <a:rPr lang="en-GB" dirty="0"/>
              <a:t>              </a:t>
            </a:r>
            <a:br>
              <a:rPr lang="en-GB" dirty="0"/>
            </a:br>
            <a:br>
              <a:rPr lang="en-GB" dirty="0"/>
            </a:br>
            <a:br>
              <a:rPr lang="en-GB" dirty="0"/>
            </a:br>
            <a:br>
              <a:rPr lang="en-GB" dirty="0"/>
            </a:br>
            <a:r>
              <a:rPr lang="en-GB" dirty="0"/>
              <a:t>  </a:t>
            </a:r>
            <a:br>
              <a:rPr lang="en-GB" dirty="0"/>
            </a:br>
            <a:br>
              <a:rPr lang="en-GB" dirty="0"/>
            </a:br>
            <a:br>
              <a:rPr lang="en-GB" dirty="0"/>
            </a:br>
            <a:r>
              <a:rPr lang="en-GB" dirty="0"/>
              <a:t>                       </a:t>
            </a:r>
            <a:br>
              <a:rPr lang="en-GB" sz="4800" b="1" dirty="0">
                <a:latin typeface="Calibri" panose="020F0502020204030204" pitchFamily="34" charset="0"/>
                <a:ea typeface="Calibri" panose="020F0502020204030204" pitchFamily="34" charset="0"/>
                <a:cs typeface="Calibri" panose="020F0502020204030204" pitchFamily="34" charset="0"/>
              </a:rPr>
            </a:br>
            <a:r>
              <a:rPr lang="en-GB" sz="4800" b="1" dirty="0">
                <a:latin typeface="Calibri" panose="020F0502020204030204" pitchFamily="34" charset="0"/>
                <a:ea typeface="Calibri" panose="020F0502020204030204" pitchFamily="34" charset="0"/>
                <a:cs typeface="Calibri" panose="020F0502020204030204" pitchFamily="34" charset="0"/>
              </a:rPr>
              <a:t>                What is LGBTQ+ ?</a:t>
            </a:r>
          </a:p>
        </p:txBody>
      </p:sp>
    </p:spTree>
    <p:extLst>
      <p:ext uri="{BB962C8B-B14F-4D97-AF65-F5344CB8AC3E}">
        <p14:creationId xmlns:p14="http://schemas.microsoft.com/office/powerpoint/2010/main" val="113336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830A5-9B8E-C3FF-4BEE-44889E7BCAEE}"/>
              </a:ext>
            </a:extLst>
          </p:cNvPr>
          <p:cNvSpPr>
            <a:spLocks noGrp="1"/>
          </p:cNvSpPr>
          <p:nvPr>
            <p:ph type="title"/>
          </p:nvPr>
        </p:nvSpPr>
        <p:spPr>
          <a:xfrm>
            <a:off x="1346752" y="611082"/>
            <a:ext cx="8923682" cy="939422"/>
          </a:xfrm>
        </p:spPr>
        <p:txBody>
          <a:bodyPr>
            <a:normAutofit fontScale="90000"/>
          </a:bodyPr>
          <a:lstStyle/>
          <a:p>
            <a:r>
              <a:rPr lang="en-GB" sz="4400" dirty="0">
                <a:latin typeface="Calibri" panose="020F0502020204030204" pitchFamily="34" charset="0"/>
                <a:ea typeface="Calibri" panose="020F0502020204030204" pitchFamily="34" charset="0"/>
                <a:cs typeface="Calibri" panose="020F0502020204030204" pitchFamily="34" charset="0"/>
              </a:rPr>
              <a:t>                 </a:t>
            </a:r>
            <a:br>
              <a:rPr lang="en-GB" sz="4400" dirty="0">
                <a:latin typeface="Calibri" panose="020F0502020204030204" pitchFamily="34" charset="0"/>
                <a:ea typeface="Calibri" panose="020F0502020204030204" pitchFamily="34" charset="0"/>
                <a:cs typeface="Calibri" panose="020F0502020204030204" pitchFamily="34" charset="0"/>
              </a:rPr>
            </a:br>
            <a:r>
              <a:rPr lang="en-GB" sz="4400" dirty="0">
                <a:latin typeface="Calibri" panose="020F0502020204030204" pitchFamily="34" charset="0"/>
                <a:ea typeface="Calibri" panose="020F0502020204030204" pitchFamily="34" charset="0"/>
                <a:cs typeface="Calibri" panose="020F0502020204030204" pitchFamily="34" charset="0"/>
              </a:rPr>
              <a:t>              </a:t>
            </a:r>
            <a:r>
              <a:rPr lang="en-GB" sz="4400" b="1" dirty="0">
                <a:latin typeface="Calibri" panose="020F0502020204030204" pitchFamily="34" charset="0"/>
                <a:ea typeface="Calibri" panose="020F0502020204030204" pitchFamily="34" charset="0"/>
                <a:cs typeface="Calibri" panose="020F0502020204030204" pitchFamily="34" charset="0"/>
              </a:rPr>
              <a:t>Orientation and identity</a:t>
            </a:r>
          </a:p>
        </p:txBody>
      </p:sp>
      <p:sp>
        <p:nvSpPr>
          <p:cNvPr id="3" name="Content Placeholder 2">
            <a:extLst>
              <a:ext uri="{FF2B5EF4-FFF2-40B4-BE49-F238E27FC236}">
                <a16:creationId xmlns:a16="http://schemas.microsoft.com/office/drawing/2014/main" id="{91CA7F79-2F49-E679-0D66-13E1B6B62E56}"/>
              </a:ext>
            </a:extLst>
          </p:cNvPr>
          <p:cNvSpPr>
            <a:spLocks noGrp="1"/>
          </p:cNvSpPr>
          <p:nvPr>
            <p:ph idx="1"/>
          </p:nvPr>
        </p:nvSpPr>
        <p:spPr>
          <a:xfrm>
            <a:off x="903248" y="1761893"/>
            <a:ext cx="10087773" cy="4347501"/>
          </a:xfrm>
          <a:solidFill>
            <a:srgbClr val="CCFFCC"/>
          </a:solidFill>
        </p:spPr>
        <p:txBody>
          <a:bodyPr/>
          <a:lstStyle/>
          <a:p>
            <a:pPr algn="l" fontAlgn="base"/>
            <a:r>
              <a:rPr lang="en-US" sz="2400" b="1" i="0" dirty="0">
                <a:solidFill>
                  <a:srgbClr val="111111"/>
                </a:solidFill>
                <a:effectLst/>
                <a:latin typeface="neue-haas-grotesk-display"/>
              </a:rPr>
              <a:t>Sexual orientation</a:t>
            </a:r>
          </a:p>
          <a:p>
            <a:pPr algn="l" fontAlgn="base"/>
            <a:r>
              <a:rPr lang="en-US" sz="2400" b="0" i="0" dirty="0">
                <a:solidFill>
                  <a:srgbClr val="111111"/>
                </a:solidFill>
                <a:effectLst/>
                <a:latin typeface="neue-haas-grotesk-display"/>
              </a:rPr>
              <a:t>An inherent or immutable enduring emotional, romantic or sexual attraction to other people. Note: an individual’s sexual orientation is </a:t>
            </a:r>
            <a:r>
              <a:rPr lang="en-US" sz="2400" b="1" i="0" dirty="0">
                <a:solidFill>
                  <a:srgbClr val="111111"/>
                </a:solidFill>
                <a:effectLst/>
                <a:latin typeface="neue-haas-grotesk-display"/>
              </a:rPr>
              <a:t>independent</a:t>
            </a:r>
            <a:r>
              <a:rPr lang="en-US" sz="2400" b="0" i="0" dirty="0">
                <a:solidFill>
                  <a:srgbClr val="111111"/>
                </a:solidFill>
                <a:effectLst/>
                <a:latin typeface="neue-haas-grotesk-display"/>
              </a:rPr>
              <a:t> of their gender identity.</a:t>
            </a:r>
          </a:p>
          <a:p>
            <a:pPr algn="l" fontAlgn="base"/>
            <a:r>
              <a:rPr lang="en-US" sz="2400" b="1" i="0" dirty="0">
                <a:solidFill>
                  <a:srgbClr val="111111"/>
                </a:solidFill>
                <a:effectLst/>
                <a:latin typeface="neue-haas-grotesk-display"/>
              </a:rPr>
              <a:t>Gender identity</a:t>
            </a:r>
          </a:p>
          <a:p>
            <a:pPr algn="l" fontAlgn="base"/>
            <a:r>
              <a:rPr lang="en-US" sz="2400" b="0" i="0" dirty="0">
                <a:solidFill>
                  <a:srgbClr val="111111"/>
                </a:solidFill>
                <a:effectLst/>
                <a:latin typeface="neue-haas-grotesk-display"/>
              </a:rPr>
              <a:t>One's innermost concept of self as male, female, a blend of both or neither – how individuals perceive themselves and what they call themselves. One's gender identity can be the same or different from their sex assigned at birth.</a:t>
            </a:r>
          </a:p>
          <a:p>
            <a:endParaRPr lang="en-GB" dirty="0"/>
          </a:p>
        </p:txBody>
      </p:sp>
    </p:spTree>
    <p:extLst>
      <p:ext uri="{BB962C8B-B14F-4D97-AF65-F5344CB8AC3E}">
        <p14:creationId xmlns:p14="http://schemas.microsoft.com/office/powerpoint/2010/main" val="3346073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64824-A325-A972-77C7-7F7089A33A65}"/>
              </a:ext>
            </a:extLst>
          </p:cNvPr>
          <p:cNvSpPr>
            <a:spLocks noGrp="1"/>
          </p:cNvSpPr>
          <p:nvPr>
            <p:ph type="title"/>
          </p:nvPr>
        </p:nvSpPr>
        <p:spPr>
          <a:xfrm>
            <a:off x="913606" y="723901"/>
            <a:ext cx="10249694" cy="759212"/>
          </a:xfrm>
        </p:spPr>
        <p:txBody>
          <a:bodyPr>
            <a:normAutofit fontScale="90000"/>
          </a:bodyPr>
          <a:lstStyle/>
          <a:p>
            <a:r>
              <a:rPr lang="en-GB" sz="4400" b="1" dirty="0">
                <a:latin typeface="Calibri" panose="020F0502020204030204" pitchFamily="34" charset="0"/>
                <a:ea typeface="Calibri" panose="020F0502020204030204" pitchFamily="34" charset="0"/>
                <a:cs typeface="Calibri" panose="020F0502020204030204" pitchFamily="34" charset="0"/>
              </a:rPr>
              <a:t>                       </a:t>
            </a:r>
            <a:br>
              <a:rPr lang="en-GB" sz="4400" b="1" dirty="0">
                <a:latin typeface="Calibri" panose="020F0502020204030204" pitchFamily="34" charset="0"/>
                <a:ea typeface="Calibri" panose="020F0502020204030204" pitchFamily="34" charset="0"/>
                <a:cs typeface="Calibri" panose="020F0502020204030204" pitchFamily="34" charset="0"/>
              </a:rPr>
            </a:br>
            <a:r>
              <a:rPr lang="en-GB" sz="4400" b="1" dirty="0">
                <a:latin typeface="Calibri" panose="020F0502020204030204" pitchFamily="34" charset="0"/>
                <a:ea typeface="Calibri" panose="020F0502020204030204" pitchFamily="34" charset="0"/>
                <a:cs typeface="Calibri" panose="020F0502020204030204" pitchFamily="34" charset="0"/>
              </a:rPr>
              <a:t>                        Lesbian and Gay</a:t>
            </a:r>
          </a:p>
        </p:txBody>
      </p:sp>
      <p:sp>
        <p:nvSpPr>
          <p:cNvPr id="3" name="Content Placeholder 2">
            <a:extLst>
              <a:ext uri="{FF2B5EF4-FFF2-40B4-BE49-F238E27FC236}">
                <a16:creationId xmlns:a16="http://schemas.microsoft.com/office/drawing/2014/main" id="{9E14372E-AA5C-6936-2955-43CBB18B4C3E}"/>
              </a:ext>
            </a:extLst>
          </p:cNvPr>
          <p:cNvSpPr>
            <a:spLocks noGrp="1"/>
          </p:cNvSpPr>
          <p:nvPr>
            <p:ph idx="1"/>
          </p:nvPr>
        </p:nvSpPr>
        <p:spPr/>
        <p:txBody>
          <a:bodyPr/>
          <a:lstStyle/>
          <a:p>
            <a:r>
              <a:rPr lang="en-US" b="0" i="0" dirty="0">
                <a:solidFill>
                  <a:srgbClr val="FFFFFF"/>
                </a:solidFill>
                <a:effectLst/>
                <a:latin typeface="neue-haas-grotesk-display"/>
              </a:rPr>
              <a:t>A woman who is emotionally, romantically or sexually attracted to other women. Women and non-binary</a:t>
            </a:r>
            <a:endParaRPr lang="en-GB" dirty="0"/>
          </a:p>
        </p:txBody>
      </p:sp>
      <p:sp>
        <p:nvSpPr>
          <p:cNvPr id="4" name="Rectangle 1">
            <a:extLst>
              <a:ext uri="{FF2B5EF4-FFF2-40B4-BE49-F238E27FC236}">
                <a16:creationId xmlns:a16="http://schemas.microsoft.com/office/drawing/2014/main" id="{F4794A9D-A47E-778C-8C8D-28C6584A109C}"/>
              </a:ext>
            </a:extLst>
          </p:cNvPr>
          <p:cNvSpPr>
            <a:spLocks noChangeArrowheads="1"/>
          </p:cNvSpPr>
          <p:nvPr/>
        </p:nvSpPr>
        <p:spPr bwMode="auto">
          <a:xfrm>
            <a:off x="1028699" y="1745844"/>
            <a:ext cx="10249694" cy="3970318"/>
          </a:xfrm>
          <a:prstGeom prst="rect">
            <a:avLst/>
          </a:prstGeom>
          <a:solidFill>
            <a:srgbClr val="CCFFCC"/>
          </a:solid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E8992E"/>
                </a:solidFill>
                <a:effectLst/>
                <a:latin typeface="Calibri" panose="020F0502020204030204" pitchFamily="34" charset="0"/>
                <a:ea typeface="Calibri" panose="020F0502020204030204" pitchFamily="34" charset="0"/>
                <a:cs typeface="Calibri" panose="020F0502020204030204" pitchFamily="34" charset="0"/>
              </a:rPr>
              <a:t>LESBIAN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A woman whose enduring physical, romantic, and/or emotional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attraction is to other women.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Some lesbians may prefer to identify as gay or as gay women.</a:t>
            </a:r>
            <a:endParaRPr kumimoji="0" lang="en-US" altLang="en-US" sz="2800" b="1" i="0" u="none" strike="noStrike" cap="none" normalizeH="0" baseline="0" dirty="0">
              <a:ln>
                <a:noFill/>
              </a:ln>
              <a:solidFill>
                <a:srgbClr val="E8992E"/>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E8992E"/>
                </a:solidFill>
                <a:effectLst/>
                <a:latin typeface="Calibri" panose="020F0502020204030204" pitchFamily="34" charset="0"/>
                <a:ea typeface="Calibri" panose="020F0502020204030204" pitchFamily="34" charset="0"/>
                <a:cs typeface="Calibri" panose="020F0502020204030204" pitchFamily="34" charset="0"/>
              </a:rPr>
              <a:t>GAY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The adjective describes people whose enduring physical,</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romantic, and/or emotional attractions are to people of the same sex.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Sometimes lesbian is the preferred term for women.</a:t>
            </a:r>
            <a:endParaRPr kumimoji="0" lang="en-US"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01943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3721F-9C87-3BEB-CC72-8244AD51A8AF}"/>
              </a:ext>
            </a:extLst>
          </p:cNvPr>
          <p:cNvSpPr>
            <a:spLocks noGrp="1"/>
          </p:cNvSpPr>
          <p:nvPr>
            <p:ph type="title"/>
          </p:nvPr>
        </p:nvSpPr>
        <p:spPr>
          <a:xfrm>
            <a:off x="964580" y="612389"/>
            <a:ext cx="10134600" cy="937632"/>
          </a:xfrm>
        </p:spPr>
        <p:txBody>
          <a:bodyPr>
            <a:normAutofit fontScale="90000"/>
          </a:bodyPr>
          <a:lstStyle/>
          <a:p>
            <a:r>
              <a:rPr lang="en-GB" sz="4400" b="1" dirty="0">
                <a:latin typeface="Calibri" panose="020F0502020204030204" pitchFamily="34" charset="0"/>
                <a:ea typeface="Calibri" panose="020F0502020204030204" pitchFamily="34" charset="0"/>
                <a:cs typeface="Calibri" panose="020F0502020204030204" pitchFamily="34" charset="0"/>
              </a:rPr>
              <a:t>                             </a:t>
            </a:r>
            <a:br>
              <a:rPr lang="en-GB" sz="4400" b="1" dirty="0">
                <a:latin typeface="Calibri" panose="020F0502020204030204" pitchFamily="34" charset="0"/>
                <a:ea typeface="Calibri" panose="020F0502020204030204" pitchFamily="34" charset="0"/>
                <a:cs typeface="Calibri" panose="020F0502020204030204" pitchFamily="34" charset="0"/>
              </a:rPr>
            </a:br>
            <a:r>
              <a:rPr lang="en-GB" sz="4400" b="1" dirty="0">
                <a:latin typeface="Calibri" panose="020F0502020204030204" pitchFamily="34" charset="0"/>
                <a:ea typeface="Calibri" panose="020F0502020204030204" pitchFamily="34" charset="0"/>
                <a:cs typeface="Calibri" panose="020F0502020204030204" pitchFamily="34" charset="0"/>
              </a:rPr>
              <a:t>Bisexual (Bi)</a:t>
            </a:r>
          </a:p>
        </p:txBody>
      </p:sp>
      <p:sp>
        <p:nvSpPr>
          <p:cNvPr id="3" name="Content Placeholder 2">
            <a:extLst>
              <a:ext uri="{FF2B5EF4-FFF2-40B4-BE49-F238E27FC236}">
                <a16:creationId xmlns:a16="http://schemas.microsoft.com/office/drawing/2014/main" id="{7A8CF257-8B43-2B1E-77A4-901D9CEBC60E}"/>
              </a:ext>
            </a:extLst>
          </p:cNvPr>
          <p:cNvSpPr>
            <a:spLocks noGrp="1"/>
          </p:cNvSpPr>
          <p:nvPr>
            <p:ph idx="1"/>
          </p:nvPr>
        </p:nvSpPr>
        <p:spPr>
          <a:solidFill>
            <a:srgbClr val="CCFFCC"/>
          </a:solidFill>
        </p:spPr>
        <p:txBody>
          <a:bodyPr>
            <a:normAutofit/>
          </a:bodyPr>
          <a:lstStyle/>
          <a:p>
            <a:r>
              <a:rPr lang="en-US" sz="3200" b="0" i="0" dirty="0">
                <a:solidFill>
                  <a:srgbClr val="000000"/>
                </a:solidFill>
                <a:effectLst/>
                <a:latin typeface="Gotham SSm A"/>
              </a:rPr>
              <a:t>A person who can form enduring physical, romantic, and/or emotional attractions to those of the same gender or more than one gender. People may experience this attraction in differing ways and degrees over their lifetime. Bisexual people need not have had specific sexual experiences to be bisexual; they need not have had any sexual experience at all to identify as bisexual.</a:t>
            </a:r>
            <a:endParaRPr lang="en-GB" sz="3200" dirty="0"/>
          </a:p>
        </p:txBody>
      </p:sp>
    </p:spTree>
    <p:extLst>
      <p:ext uri="{BB962C8B-B14F-4D97-AF65-F5344CB8AC3E}">
        <p14:creationId xmlns:p14="http://schemas.microsoft.com/office/powerpoint/2010/main" val="1355762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3271E-275C-5357-4D70-7002B3A046D5}"/>
              </a:ext>
            </a:extLst>
          </p:cNvPr>
          <p:cNvSpPr>
            <a:spLocks noGrp="1"/>
          </p:cNvSpPr>
          <p:nvPr>
            <p:ph type="title"/>
          </p:nvPr>
        </p:nvSpPr>
        <p:spPr/>
        <p:txBody>
          <a:bodyPr>
            <a:normAutofit fontScale="90000"/>
          </a:bodyPr>
          <a:lstStyle/>
          <a:p>
            <a:r>
              <a:rPr lang="en-GB" sz="4400" dirty="0">
                <a:latin typeface="Calibri" panose="020F0502020204030204" pitchFamily="34" charset="0"/>
                <a:ea typeface="Calibri" panose="020F0502020204030204" pitchFamily="34" charset="0"/>
                <a:cs typeface="Calibri" panose="020F0502020204030204" pitchFamily="34" charset="0"/>
              </a:rPr>
              <a:t>                       </a:t>
            </a:r>
            <a:r>
              <a:rPr lang="en-GB" sz="4400" b="1" dirty="0">
                <a:latin typeface="Calibri" panose="020F0502020204030204" pitchFamily="34" charset="0"/>
                <a:ea typeface="Calibri" panose="020F0502020204030204" pitchFamily="34" charset="0"/>
                <a:cs typeface="Calibri" panose="020F0502020204030204" pitchFamily="34" charset="0"/>
              </a:rPr>
              <a:t>Transgender (Trans)</a:t>
            </a:r>
            <a:br>
              <a:rPr lang="en-GB" sz="4400" b="1" dirty="0">
                <a:latin typeface="Calibri" panose="020F0502020204030204" pitchFamily="34" charset="0"/>
                <a:ea typeface="Calibri" panose="020F0502020204030204" pitchFamily="34" charset="0"/>
                <a:cs typeface="Calibri" panose="020F0502020204030204" pitchFamily="34" charset="0"/>
              </a:rPr>
            </a:br>
            <a:endParaRPr lang="en-GB" sz="44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71DD756E-1EFD-E4CF-2C8A-F01222E32989}"/>
              </a:ext>
            </a:extLst>
          </p:cNvPr>
          <p:cNvSpPr>
            <a:spLocks noGrp="1"/>
          </p:cNvSpPr>
          <p:nvPr>
            <p:ph idx="1"/>
          </p:nvPr>
        </p:nvSpPr>
        <p:spPr>
          <a:xfrm>
            <a:off x="1028700" y="1828800"/>
            <a:ext cx="10134600" cy="4302445"/>
          </a:xfrm>
          <a:solidFill>
            <a:srgbClr val="CCFFCC"/>
          </a:solidFill>
        </p:spPr>
        <p:txBody>
          <a:bodyPr>
            <a:normAutofit/>
          </a:bodyPr>
          <a:lstStyle/>
          <a:p>
            <a:r>
              <a:rPr lang="en-US" sz="2800" b="0" i="0" dirty="0">
                <a:solidFill>
                  <a:srgbClr val="000000"/>
                </a:solidFill>
                <a:effectLst/>
                <a:latin typeface="Gotham SSm A"/>
              </a:rPr>
              <a:t>An umbrella term for people whose gender identity and/or gender expression differs from what is typically associated with the sex they were assigned at birth. </a:t>
            </a:r>
          </a:p>
          <a:p>
            <a:r>
              <a:rPr lang="en-US" sz="2800" b="0" i="0" dirty="0">
                <a:solidFill>
                  <a:srgbClr val="000000"/>
                </a:solidFill>
                <a:effectLst/>
                <a:latin typeface="Gotham SSm A"/>
              </a:rPr>
              <a:t>Some transgender people are prescribed hormones by their doctors to bring their bodies into alignment with their gender identity. Some undergo surgery as well. But not all transgender people can or will take those steps, and </a:t>
            </a:r>
            <a:r>
              <a:rPr lang="en-US" sz="2800" b="1" i="0" dirty="0">
                <a:solidFill>
                  <a:srgbClr val="000000"/>
                </a:solidFill>
                <a:effectLst/>
                <a:latin typeface="Gotham SSm A"/>
              </a:rPr>
              <a:t>a transgender identity is not dependent upon physical appearance or medical procedures.</a:t>
            </a:r>
            <a:endParaRPr lang="en-GB" sz="2800" b="1" dirty="0"/>
          </a:p>
        </p:txBody>
      </p:sp>
    </p:spTree>
    <p:extLst>
      <p:ext uri="{BB962C8B-B14F-4D97-AF65-F5344CB8AC3E}">
        <p14:creationId xmlns:p14="http://schemas.microsoft.com/office/powerpoint/2010/main" val="948747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991AE-CB29-6DCA-1424-1C69C2769C04}"/>
              </a:ext>
            </a:extLst>
          </p:cNvPr>
          <p:cNvSpPr>
            <a:spLocks noGrp="1"/>
          </p:cNvSpPr>
          <p:nvPr>
            <p:ph type="title"/>
          </p:nvPr>
        </p:nvSpPr>
        <p:spPr/>
        <p:txBody>
          <a:bodyPr>
            <a:normAutofit fontScale="90000"/>
          </a:bodyPr>
          <a:lstStyle/>
          <a:p>
            <a:r>
              <a:rPr lang="en-GB" sz="4400" dirty="0">
                <a:latin typeface="Calibri" panose="020F0502020204030204" pitchFamily="34" charset="0"/>
                <a:ea typeface="Calibri" panose="020F0502020204030204" pitchFamily="34" charset="0"/>
                <a:cs typeface="Calibri" panose="020F0502020204030204" pitchFamily="34" charset="0"/>
              </a:rPr>
              <a:t>                     </a:t>
            </a:r>
            <a:r>
              <a:rPr lang="en-GB" sz="4400" b="1" dirty="0">
                <a:latin typeface="Calibri" panose="020F0502020204030204" pitchFamily="34" charset="0"/>
                <a:ea typeface="Calibri" panose="020F0502020204030204" pitchFamily="34" charset="0"/>
                <a:cs typeface="Calibri" panose="020F0502020204030204" pitchFamily="34" charset="0"/>
              </a:rPr>
              <a:t>Queer/Questioning</a:t>
            </a:r>
            <a:br>
              <a:rPr lang="en-GB" sz="4400" dirty="0">
                <a:latin typeface="Calibri" panose="020F0502020204030204" pitchFamily="34" charset="0"/>
                <a:ea typeface="Calibri" panose="020F0502020204030204" pitchFamily="34" charset="0"/>
                <a:cs typeface="Calibri" panose="020F0502020204030204" pitchFamily="34" charset="0"/>
              </a:rPr>
            </a:br>
            <a:endParaRPr lang="en-GB" sz="4400"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858AB4DD-ED1E-A009-BB43-5BAE638D1808}"/>
              </a:ext>
            </a:extLst>
          </p:cNvPr>
          <p:cNvSpPr>
            <a:spLocks noGrp="1"/>
          </p:cNvSpPr>
          <p:nvPr>
            <p:ph idx="1"/>
          </p:nvPr>
        </p:nvSpPr>
        <p:spPr>
          <a:xfrm>
            <a:off x="1028700" y="1416204"/>
            <a:ext cx="10134600" cy="5018049"/>
          </a:xfrm>
          <a:solidFill>
            <a:srgbClr val="CCFFCC"/>
          </a:solidFill>
        </p:spPr>
        <p:txBody>
          <a:bodyPr>
            <a:noAutofit/>
          </a:bodyPr>
          <a:lstStyle/>
          <a:p>
            <a:r>
              <a:rPr lang="en-GB" sz="2400" b="1" i="0" cap="all" dirty="0">
                <a:solidFill>
                  <a:srgbClr val="E8992E"/>
                </a:solidFill>
                <a:effectLst/>
                <a:latin typeface="Gotham SSm A"/>
              </a:rPr>
              <a:t>QUEER</a:t>
            </a:r>
          </a:p>
          <a:p>
            <a:pPr algn="l"/>
            <a:r>
              <a:rPr lang="en-US" sz="2400" b="0" i="0" dirty="0">
                <a:solidFill>
                  <a:srgbClr val="000000"/>
                </a:solidFill>
                <a:effectLst/>
                <a:latin typeface="Gotham SSm A"/>
              </a:rPr>
              <a:t>An adjective used by some people whose sexual orientation is not exclusively heterosexual or straight. This umbrella term includes people who have nonbinary, gender-fluid, or gender nonconforming identities. Once considered a pejorative term, queer has been reclaimed by some LGBTQ+ people to describe themselves; however, it is not a universally accepted term even within the LGBTQ+ community.</a:t>
            </a:r>
          </a:p>
          <a:p>
            <a:pPr algn="l"/>
            <a:r>
              <a:rPr lang="en-US" sz="2400" b="1" i="0" cap="all" dirty="0">
                <a:solidFill>
                  <a:srgbClr val="E8992E"/>
                </a:solidFill>
                <a:effectLst/>
                <a:latin typeface="Gotham SSm A"/>
              </a:rPr>
              <a:t>QUESTIONING</a:t>
            </a:r>
          </a:p>
          <a:p>
            <a:r>
              <a:rPr lang="en-US" sz="2400" b="0" i="0" dirty="0">
                <a:solidFill>
                  <a:srgbClr val="000000"/>
                </a:solidFill>
                <a:effectLst/>
                <a:latin typeface="Gotham SSm A"/>
              </a:rPr>
              <a:t>Sometimes, when the Q is seen at the end of LGBT, it can also mean questioning. This term describes someone who is questioning their sexual orientation or gender identity.</a:t>
            </a:r>
            <a:endParaRPr lang="en-GB" sz="2400" dirty="0"/>
          </a:p>
        </p:txBody>
      </p:sp>
    </p:spTree>
    <p:extLst>
      <p:ext uri="{BB962C8B-B14F-4D97-AF65-F5344CB8AC3E}">
        <p14:creationId xmlns:p14="http://schemas.microsoft.com/office/powerpoint/2010/main" val="4062148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A710A-BC93-4C69-550C-4BD2502DF769}"/>
              </a:ext>
            </a:extLst>
          </p:cNvPr>
          <p:cNvSpPr>
            <a:spLocks noGrp="1"/>
          </p:cNvSpPr>
          <p:nvPr>
            <p:ph type="title"/>
          </p:nvPr>
        </p:nvSpPr>
        <p:spPr>
          <a:xfrm>
            <a:off x="1028700" y="723901"/>
            <a:ext cx="10134600" cy="848422"/>
          </a:xfrm>
        </p:spPr>
        <p:txBody>
          <a:bodyPr>
            <a:normAutofit fontScale="90000"/>
          </a:bodyPr>
          <a:lstStyle/>
          <a:p>
            <a:r>
              <a:rPr lang="en-GB" sz="4400" dirty="0">
                <a:latin typeface="Calibri" panose="020F0502020204030204" pitchFamily="34" charset="0"/>
                <a:ea typeface="Calibri" panose="020F0502020204030204" pitchFamily="34" charset="0"/>
                <a:cs typeface="Calibri" panose="020F0502020204030204" pitchFamily="34" charset="0"/>
              </a:rPr>
              <a:t>                                 </a:t>
            </a:r>
            <a:br>
              <a:rPr lang="en-GB" sz="4400" dirty="0">
                <a:latin typeface="Calibri" panose="020F0502020204030204" pitchFamily="34" charset="0"/>
                <a:ea typeface="Calibri" panose="020F0502020204030204" pitchFamily="34" charset="0"/>
                <a:cs typeface="Calibri" panose="020F0502020204030204" pitchFamily="34" charset="0"/>
              </a:rPr>
            </a:br>
            <a:r>
              <a:rPr lang="en-GB" sz="4400" dirty="0">
                <a:latin typeface="Calibri" panose="020F0502020204030204" pitchFamily="34" charset="0"/>
                <a:ea typeface="Calibri" panose="020F0502020204030204" pitchFamily="34" charset="0"/>
                <a:cs typeface="Calibri" panose="020F0502020204030204" pitchFamily="34" charset="0"/>
              </a:rPr>
              <a:t>                                  </a:t>
            </a:r>
            <a:r>
              <a:rPr lang="en-GB" sz="4400" b="1" dirty="0">
                <a:latin typeface="Calibri" panose="020F0502020204030204" pitchFamily="34" charset="0"/>
                <a:ea typeface="Calibri" panose="020F0502020204030204" pitchFamily="34" charset="0"/>
                <a:cs typeface="Calibri" panose="020F0502020204030204" pitchFamily="34" charset="0"/>
              </a:rPr>
              <a:t>+ Plus</a:t>
            </a:r>
          </a:p>
        </p:txBody>
      </p:sp>
      <p:sp>
        <p:nvSpPr>
          <p:cNvPr id="3" name="Content Placeholder 2">
            <a:extLst>
              <a:ext uri="{FF2B5EF4-FFF2-40B4-BE49-F238E27FC236}">
                <a16:creationId xmlns:a16="http://schemas.microsoft.com/office/drawing/2014/main" id="{11AAE210-8678-42F6-0526-13B316857AD2}"/>
              </a:ext>
            </a:extLst>
          </p:cNvPr>
          <p:cNvSpPr>
            <a:spLocks noGrp="1"/>
          </p:cNvSpPr>
          <p:nvPr>
            <p:ph idx="1"/>
          </p:nvPr>
        </p:nvSpPr>
        <p:spPr>
          <a:xfrm>
            <a:off x="936702" y="1717288"/>
            <a:ext cx="10226598" cy="4413957"/>
          </a:xfrm>
          <a:solidFill>
            <a:srgbClr val="CCFFCC"/>
          </a:solidFill>
        </p:spPr>
        <p:txBody>
          <a:bodyPr>
            <a:normAutofit fontScale="92500"/>
          </a:bodyPr>
          <a:lstStyle/>
          <a:p>
            <a:pPr algn="l"/>
            <a:r>
              <a:rPr lang="en-US" b="0" i="0" dirty="0">
                <a:solidFill>
                  <a:srgbClr val="000000"/>
                </a:solidFill>
                <a:effectLst/>
                <a:latin typeface="Gotham SSm A"/>
              </a:rPr>
              <a:t>The ‘plus’ is used to signify all of the gender identities and sexual orientations including :</a:t>
            </a:r>
          </a:p>
          <a:p>
            <a:pPr algn="l"/>
            <a:r>
              <a:rPr lang="en-US" b="1" i="0" dirty="0">
                <a:solidFill>
                  <a:srgbClr val="000000"/>
                </a:solidFill>
                <a:effectLst/>
                <a:latin typeface="Gotham SSm A"/>
              </a:rPr>
              <a:t>Asexual:</a:t>
            </a:r>
            <a:r>
              <a:rPr lang="en-US" b="0" i="0" dirty="0">
                <a:solidFill>
                  <a:srgbClr val="000000"/>
                </a:solidFill>
                <a:effectLst/>
                <a:latin typeface="Gotham SSm A"/>
              </a:rPr>
              <a:t>  a person who does not experience sexual attraction. Sometimes shortened to “ace,” it is an umbrella term that can also include people who are demisexual (do experience some sexual attraction), </a:t>
            </a:r>
            <a:r>
              <a:rPr lang="en-US" b="0" i="0" dirty="0" err="1">
                <a:solidFill>
                  <a:srgbClr val="000000"/>
                </a:solidFill>
                <a:effectLst/>
                <a:latin typeface="Gotham SSm A"/>
              </a:rPr>
              <a:t>graysexual</a:t>
            </a:r>
            <a:r>
              <a:rPr lang="en-US" b="0" i="0" dirty="0">
                <a:solidFill>
                  <a:srgbClr val="000000"/>
                </a:solidFill>
                <a:effectLst/>
                <a:latin typeface="Gotham SSm A"/>
              </a:rPr>
              <a:t> (may not fit the strictest definition of the word asexual); and aromantic (they experience no romantic attraction and/or has little to no desire to form romantic relationships).</a:t>
            </a:r>
          </a:p>
          <a:p>
            <a:r>
              <a:rPr lang="en-US" b="1" i="0" dirty="0">
                <a:solidFill>
                  <a:srgbClr val="202124"/>
                </a:solidFill>
                <a:effectLst/>
                <a:latin typeface="Google Sans"/>
              </a:rPr>
              <a:t>Pansexual</a:t>
            </a:r>
            <a:r>
              <a:rPr lang="en-US" b="0" i="0" dirty="0">
                <a:solidFill>
                  <a:srgbClr val="202124"/>
                </a:solidFill>
                <a:effectLst/>
                <a:latin typeface="Google Sans"/>
              </a:rPr>
              <a:t> :is </a:t>
            </a:r>
            <a:r>
              <a:rPr lang="en-US" b="0" i="0" dirty="0">
                <a:solidFill>
                  <a:srgbClr val="040C28"/>
                </a:solidFill>
                <a:effectLst/>
                <a:latin typeface="Google Sans"/>
              </a:rPr>
              <a:t>sexual, romantic, or emotional attraction towards people regardless of their sex or gender identity</a:t>
            </a:r>
            <a:r>
              <a:rPr lang="en-US" b="0" i="0" dirty="0">
                <a:solidFill>
                  <a:srgbClr val="202124"/>
                </a:solidFill>
                <a:effectLst/>
                <a:latin typeface="Google Sans"/>
              </a:rPr>
              <a:t>. Pansexual people may refer to themselves as gender-blind.</a:t>
            </a:r>
            <a:endParaRPr lang="en-GB" dirty="0"/>
          </a:p>
          <a:p>
            <a:pPr algn="ctr"/>
            <a:r>
              <a:rPr lang="en-US" b="1" i="0" dirty="0">
                <a:solidFill>
                  <a:srgbClr val="000000"/>
                </a:solidFill>
                <a:effectLst/>
                <a:latin typeface="Gotham SSm A"/>
              </a:rPr>
              <a:t>Intersex</a:t>
            </a:r>
            <a:r>
              <a:rPr lang="en-US" b="0" i="0" dirty="0">
                <a:solidFill>
                  <a:srgbClr val="000000"/>
                </a:solidFill>
                <a:effectLst/>
                <a:latin typeface="Gotham SSm A"/>
              </a:rPr>
              <a:t>: a person with one or more innate sex characteristics, including genitals, internal reproductive organs, and chromosomes. Do not confuse having an intersex trait with being transgender. Intersex people are assigned a sex at birth — either male or female — by medical providers/parents. May not match the gender identity of the child. Not all intersex folks identify as being part of the LGBTQ+ community.</a:t>
            </a:r>
            <a:endParaRPr lang="en-GB" dirty="0"/>
          </a:p>
        </p:txBody>
      </p:sp>
    </p:spTree>
    <p:extLst>
      <p:ext uri="{BB962C8B-B14F-4D97-AF65-F5344CB8AC3E}">
        <p14:creationId xmlns:p14="http://schemas.microsoft.com/office/powerpoint/2010/main" val="55549871"/>
      </p:ext>
    </p:extLst>
  </p:cSld>
  <p:clrMapOvr>
    <a:masterClrMapping/>
  </p:clrMapOvr>
</p:sld>
</file>

<file path=ppt/theme/theme1.xml><?xml version="1.0" encoding="utf-8"?>
<a:theme xmlns:a="http://schemas.openxmlformats.org/drawingml/2006/main" name="AdornVTI">
  <a:themeElements>
    <a:clrScheme name="AnalogousFromLightSeedLeftStep">
      <a:dk1>
        <a:srgbClr val="000000"/>
      </a:dk1>
      <a:lt1>
        <a:srgbClr val="FFFFFF"/>
      </a:lt1>
      <a:dk2>
        <a:srgbClr val="312441"/>
      </a:dk2>
      <a:lt2>
        <a:srgbClr val="E2E8E6"/>
      </a:lt2>
      <a:accent1>
        <a:srgbClr val="EE6E96"/>
      </a:accent1>
      <a:accent2>
        <a:srgbClr val="EB4EC0"/>
      </a:accent2>
      <a:accent3>
        <a:srgbClr val="DC6EEE"/>
      </a:accent3>
      <a:accent4>
        <a:srgbClr val="924EEB"/>
      </a:accent4>
      <a:accent5>
        <a:srgbClr val="716EEE"/>
      </a:accent5>
      <a:accent6>
        <a:srgbClr val="4E8CEB"/>
      </a:accent6>
      <a:hlink>
        <a:srgbClr val="568F7D"/>
      </a:hlink>
      <a:folHlink>
        <a:srgbClr val="7F7F7F"/>
      </a:folHlink>
    </a:clrScheme>
    <a:fontScheme name="Bembo">
      <a:majorFont>
        <a:latin typeface="Bembo"/>
        <a:ea typeface=""/>
        <a:cs typeface=""/>
      </a:majorFont>
      <a:minorFont>
        <a:latin typeface="Bemb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dornVTI" id="{497E3FA9-5A27-4D12-9D04-917BEF3D1303}" vid="{34192A01-61CA-4566-9818-841C607496F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C3171B99C50E747B15402E98116FB4B" ma:contentTypeVersion="12" ma:contentTypeDescription="Create a new document." ma:contentTypeScope="" ma:versionID="15fc4f8c1cc2466867638c58abfe7797">
  <xsd:schema xmlns:xsd="http://www.w3.org/2001/XMLSchema" xmlns:xs="http://www.w3.org/2001/XMLSchema" xmlns:p="http://schemas.microsoft.com/office/2006/metadata/properties" xmlns:ns2="dcc32b07-6c3f-4778-9ea6-0fee3f9cb6ba" xmlns:ns3="3ab93a67-9dd4-4c89-b595-21b9acebbe6b" targetNamespace="http://schemas.microsoft.com/office/2006/metadata/properties" ma:root="true" ma:fieldsID="e6dc13030d389459cef67defbd1dc699" ns2:_="" ns3:_="">
    <xsd:import namespace="dcc32b07-6c3f-4778-9ea6-0fee3f9cb6ba"/>
    <xsd:import namespace="3ab93a67-9dd4-4c89-b595-21b9acebbe6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c32b07-6c3f-4778-9ea6-0fee3f9cb6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9aa49f06-9ad4-4da2-ace9-1d158dbee444"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b93a67-9dd4-4c89-b595-21b9acebbe6b"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a41e0644-1cdc-4642-979f-49586569d627}" ma:internalName="TaxCatchAll" ma:showField="CatchAllData" ma:web="3ab93a67-9dd4-4c89-b595-21b9acebbe6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7B0D547-4D51-4F52-B834-797CD8FCDD30}">
  <ds:schemaRefs>
    <ds:schemaRef ds:uri="http://schemas.microsoft.com/sharepoint/v3/contenttype/forms"/>
  </ds:schemaRefs>
</ds:datastoreItem>
</file>

<file path=customXml/itemProps2.xml><?xml version="1.0" encoding="utf-8"?>
<ds:datastoreItem xmlns:ds="http://schemas.openxmlformats.org/officeDocument/2006/customXml" ds:itemID="{2CA8E840-F92F-4DF9-B97F-AC427C4CF4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c32b07-6c3f-4778-9ea6-0fee3f9cb6ba"/>
    <ds:schemaRef ds:uri="3ab93a67-9dd4-4c89-b595-21b9acebbe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595</TotalTime>
  <Words>1668</Words>
  <Application>Microsoft Office PowerPoint</Application>
  <PresentationFormat>Widescreen</PresentationFormat>
  <Paragraphs>104</Paragraphs>
  <Slides>20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Bembo</vt:lpstr>
      <vt:lpstr>Calibri</vt:lpstr>
      <vt:lpstr>Google Sans</vt:lpstr>
      <vt:lpstr>Gotham SSm A</vt:lpstr>
      <vt:lpstr>neue-haas-grotesk-display</vt:lpstr>
      <vt:lpstr>Open Sans</vt:lpstr>
      <vt:lpstr>Symbol</vt:lpstr>
      <vt:lpstr>AdornVTI</vt:lpstr>
      <vt:lpstr>2023</vt:lpstr>
      <vt:lpstr>                                         This session will</vt:lpstr>
      <vt:lpstr>                                                               What is LGBTQ+ ?</vt:lpstr>
      <vt:lpstr>                                Orientation and identity</vt:lpstr>
      <vt:lpstr>                                                Lesbian and Gay</vt:lpstr>
      <vt:lpstr>                              Bisexual (Bi)</vt:lpstr>
      <vt:lpstr>                       Transgender (Trans) </vt:lpstr>
      <vt:lpstr>                     Queer/Questioning </vt:lpstr>
      <vt:lpstr>                                                                    + Plus</vt:lpstr>
      <vt:lpstr>What sort of discrimination might a member of the LGBTQ+ community experience ?</vt:lpstr>
      <vt:lpstr>                  History snapshot of LGBTQ+ Community </vt:lpstr>
      <vt:lpstr>PowerPoint Presentation</vt:lpstr>
      <vt:lpstr>PowerPoint Presentation</vt:lpstr>
      <vt:lpstr>             LGBTQ+ people have higher risks of  </vt:lpstr>
      <vt:lpstr>                     Where is support available ? </vt:lpstr>
      <vt:lpstr>              Why are LGBTQ+people at greater risk? </vt:lpstr>
      <vt:lpstr>PowerPoint Presentation</vt:lpstr>
      <vt:lpstr>How can we support LGBTQ+ adults and young people ?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LGBTQ+ Awareness</dc:title>
  <dc:creator>Belinda</dc:creator>
  <cp:lastModifiedBy>Belinda</cp:lastModifiedBy>
  <cp:revision>23</cp:revision>
  <cp:lastPrinted>2023-09-29T11:51:26Z</cp:lastPrinted>
  <dcterms:created xsi:type="dcterms:W3CDTF">2023-03-15T10:19:00Z</dcterms:created>
  <dcterms:modified xsi:type="dcterms:W3CDTF">2023-09-29T11:56:20Z</dcterms:modified>
</cp:coreProperties>
</file>