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58" r:id="rId5"/>
    <p:sldId id="279" r:id="rId6"/>
    <p:sldId id="273" r:id="rId7"/>
    <p:sldId id="277" r:id="rId8"/>
    <p:sldId id="268" r:id="rId9"/>
    <p:sldId id="280" r:id="rId10"/>
    <p:sldId id="281" r:id="rId11"/>
    <p:sldId id="270" r:id="rId12"/>
    <p:sldId id="260" r:id="rId13"/>
    <p:sldId id="283" r:id="rId14"/>
    <p:sldId id="285" r:id="rId15"/>
    <p:sldId id="287" r:id="rId16"/>
    <p:sldId id="289" r:id="rId17"/>
    <p:sldId id="275" r:id="rId18"/>
    <p:sldId id="290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Referrer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Health</c:v>
                </c:pt>
                <c:pt idx="1">
                  <c:v>Social Care</c:v>
                </c:pt>
                <c:pt idx="2">
                  <c:v>Early Help</c:v>
                </c:pt>
                <c:pt idx="3">
                  <c:v>Self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14</c:v>
                </c:pt>
                <c:pt idx="2">
                  <c:v>12</c:v>
                </c:pt>
                <c:pt idx="3">
                  <c:v>25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8-403A-9918-3700AB9ED2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B76B-0124-4530-BEDE-B8D141D38C3A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0CE6-B257-486D-A500-BAD81B0AE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D954-819F-48ED-A7B2-134959648C6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C62AB-5D94-4107-A4DE-8007204782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8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Home-Start network consists of Home-Start UK and 337 affiliated schemes. Together they form the Home-Start service, delivering one-to-one support, friendship and practical help to young families.</a:t>
            </a:r>
            <a:b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1973, Margaret Harrison, a voluntary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worker with families in Leicester, recognised that although a lot of work was being done directly with children, the parents also needed support through difficult times, this was affecting their children.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C62AB-5D94-4107-A4DE-8007204782D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3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Practical support: Watching children while parent has rest, housework etc/Accompanying to doctors </a:t>
            </a:r>
            <a:r>
              <a:rPr lang="en-GB" dirty="0" err="1"/>
              <a:t>apts</a:t>
            </a:r>
            <a:r>
              <a:rPr lang="en-GB" dirty="0"/>
              <a:t>/ help with shopping/going out</a:t>
            </a:r>
          </a:p>
          <a:p>
            <a:r>
              <a:rPr lang="en-GB" dirty="0"/>
              <a:t>Emotional support: Confidential,</a:t>
            </a:r>
            <a:r>
              <a:rPr lang="en-GB" baseline="0" dirty="0"/>
              <a:t> non judgemental listening 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C62AB-5D94-4107-A4DE-8007204782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1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Anyone can refer a family to Home-Start as long as they meet our criteria and have given their consent. They have to live in Wyre</a:t>
            </a:r>
            <a:r>
              <a:rPr lang="en-GB" baseline="0" dirty="0"/>
              <a:t> Forest and have at least one child under the age of 5.</a:t>
            </a:r>
          </a:p>
          <a:p>
            <a:r>
              <a:rPr lang="en-GB" baseline="0" dirty="0"/>
              <a:t>277 children were under the age of 5 and 108 over the age of 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C62AB-5D94-4107-A4DE-8007204782D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7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FAD1-8B8D-479E-B712-4B6AB47A9546}" type="datetimeFigureOut">
              <a:rPr lang="en-US" smtClean="0"/>
              <a:pPr/>
              <a:t>1/23/2017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2D11-47F9-4C0C-B128-ACB2D14DCB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cid:image001.png@01CEE9E5.9CEC2F70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Home-Start Wyre Forest</a:t>
            </a: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Registered Charity No. 1120436</a:t>
            </a:r>
            <a:br>
              <a:rPr lang="en-GB" sz="1800" dirty="0">
                <a:solidFill>
                  <a:srgbClr val="7030A0"/>
                </a:solidFill>
              </a:rPr>
            </a:br>
            <a:r>
              <a:rPr lang="en-GB" sz="1800" dirty="0">
                <a:solidFill>
                  <a:srgbClr val="7030A0"/>
                </a:solidFill>
              </a:rPr>
              <a:t>A company Limited by Guarantee No 5419029</a:t>
            </a:r>
            <a:br>
              <a:rPr lang="en-GB" sz="1800" dirty="0">
                <a:solidFill>
                  <a:srgbClr val="7030A0"/>
                </a:solidFill>
              </a:rPr>
            </a:b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04" y="692696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Home-Start Plus (over 5`s)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11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Families must live in AOHN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 err="1"/>
              <a:t>Broadwaters</a:t>
            </a:r>
            <a:r>
              <a:rPr lang="en-GB" sz="1800" dirty="0"/>
              <a:t>, </a:t>
            </a:r>
            <a:r>
              <a:rPr lang="en-GB" sz="1800" dirty="0" err="1"/>
              <a:t>Horsefair</a:t>
            </a:r>
            <a:r>
              <a:rPr lang="en-GB" sz="1800" dirty="0"/>
              <a:t>, Greenhill, The </a:t>
            </a:r>
            <a:r>
              <a:rPr lang="en-GB" sz="1800" dirty="0" err="1"/>
              <a:t>Walshes</a:t>
            </a:r>
            <a:r>
              <a:rPr lang="en-GB" sz="1800" dirty="0"/>
              <a:t>, </a:t>
            </a:r>
            <a:r>
              <a:rPr lang="en-GB" sz="1800" dirty="0" err="1"/>
              <a:t>Oldington</a:t>
            </a:r>
            <a:r>
              <a:rPr lang="en-GB" sz="1800" dirty="0"/>
              <a:t> and Foley Park, Birchen Coppice)</a:t>
            </a:r>
          </a:p>
          <a:p>
            <a:pPr marL="0" indent="0">
              <a:buNone/>
            </a:pPr>
            <a:r>
              <a:rPr lang="en-GB" dirty="0"/>
              <a:t>The family will be offered</a:t>
            </a:r>
          </a:p>
          <a:p>
            <a:r>
              <a:rPr lang="en-GB" dirty="0"/>
              <a:t>Weekly home visiting volunteer befriending</a:t>
            </a:r>
          </a:p>
          <a:p>
            <a:r>
              <a:rPr lang="en-GB" dirty="0"/>
              <a:t>A named Co-ordinator to provide minimal support to the family, signposting and volunteer supervision</a:t>
            </a:r>
          </a:p>
          <a:p>
            <a:r>
              <a:rPr lang="en-GB" dirty="0"/>
              <a:t>Bi-monthly newsletter/trips/events </a:t>
            </a:r>
          </a:p>
          <a:p>
            <a:r>
              <a:rPr lang="en-GB" dirty="0"/>
              <a:t>Weekly After School Family Group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283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 of referrals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044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702" y="585789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Referral Trends </a:t>
            </a:r>
          </a:p>
          <a:p>
            <a:r>
              <a:rPr lang="en-GB" dirty="0"/>
              <a:t>2012-2016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Are parents if they home visit</a:t>
            </a:r>
          </a:p>
          <a:p>
            <a:r>
              <a:rPr lang="en-GB" dirty="0"/>
              <a:t>have a DBS Disclosure.</a:t>
            </a:r>
          </a:p>
          <a:p>
            <a:r>
              <a:rPr lang="en-GB" dirty="0"/>
              <a:t>have provided references</a:t>
            </a:r>
          </a:p>
          <a:p>
            <a:r>
              <a:rPr lang="en-GB" dirty="0"/>
              <a:t>have attended a preparation course</a:t>
            </a:r>
          </a:p>
          <a:p>
            <a:r>
              <a:rPr lang="en-GB" dirty="0"/>
              <a:t>are a variety of ages</a:t>
            </a:r>
          </a:p>
          <a:p>
            <a:r>
              <a:rPr lang="en-GB" dirty="0"/>
              <a:t>are from a variety of backgrounds</a:t>
            </a:r>
          </a:p>
        </p:txBody>
      </p:sp>
      <p:pic>
        <p:nvPicPr>
          <p:cNvPr id="4" name="Picture 3" descr="new pub pics 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971241"/>
            <a:ext cx="1521276" cy="28867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Preparation Course</a:t>
            </a:r>
          </a:p>
          <a:p>
            <a:r>
              <a:rPr lang="en-GB"/>
              <a:t>Ongoing training</a:t>
            </a:r>
          </a:p>
          <a:p>
            <a:r>
              <a:rPr lang="en-GB"/>
              <a:t>Volunteer Support</a:t>
            </a:r>
          </a:p>
          <a:p>
            <a:r>
              <a:rPr lang="en-GB"/>
              <a:t>Regular supervision</a:t>
            </a:r>
          </a:p>
          <a:p>
            <a:r>
              <a:rPr lang="en-GB"/>
              <a:t>Paid expenses</a:t>
            </a:r>
          </a:p>
          <a:p>
            <a:r>
              <a:rPr lang="en-GB"/>
              <a:t>Out of hours contact</a:t>
            </a:r>
          </a:p>
          <a:p>
            <a:pPr>
              <a:buFont typeface="Arial" pitchFamily="34" charset="0"/>
              <a:buNone/>
            </a:pPr>
            <a:r>
              <a:rPr lang="en-GB"/>
              <a:t>    numbers </a:t>
            </a:r>
            <a:endParaRPr lang="en-GB" dirty="0"/>
          </a:p>
        </p:txBody>
      </p:sp>
      <p:pic>
        <p:nvPicPr>
          <p:cNvPr id="3" name="Picture 2" descr="DSCI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88840"/>
            <a:ext cx="4214810" cy="3161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598265"/>
            <a:ext cx="5978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What do we do for volunteers?</a:t>
            </a:r>
          </a:p>
        </p:txBody>
      </p:sp>
    </p:spTree>
    <p:extLst>
      <p:ext uri="{BB962C8B-B14F-4D97-AF65-F5344CB8AC3E}">
        <p14:creationId xmlns:p14="http://schemas.microsoft.com/office/powerpoint/2010/main" val="1597087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9-10 week course</a:t>
            </a:r>
          </a:p>
          <a:p>
            <a:r>
              <a:rPr lang="en-GB" dirty="0"/>
              <a:t>Informal</a:t>
            </a:r>
          </a:p>
          <a:p>
            <a:r>
              <a:rPr lang="en-GB" dirty="0"/>
              <a:t>Topics covered include: Safeguarding, domestic abuse, mental health, communication, confidentiality</a:t>
            </a:r>
          </a:p>
          <a:p>
            <a:r>
              <a:rPr lang="en-GB" dirty="0"/>
              <a:t>No role play</a:t>
            </a:r>
          </a:p>
          <a:p>
            <a:r>
              <a:rPr lang="en-GB" dirty="0"/>
              <a:t>Scenario based</a:t>
            </a:r>
          </a:p>
        </p:txBody>
      </p:sp>
      <p:pic>
        <p:nvPicPr>
          <p:cNvPr id="7" name="Picture 6" descr="prep end july 09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21088"/>
            <a:ext cx="3263999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8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Their role is to govern the scheme and employ the staff team.</a:t>
            </a:r>
          </a:p>
          <a:p>
            <a:r>
              <a:rPr lang="en-GB" dirty="0"/>
              <a:t>All volunteers.</a:t>
            </a:r>
          </a:p>
          <a:p>
            <a:r>
              <a:rPr lang="en-GB" dirty="0"/>
              <a:t>Range of skills and experience</a:t>
            </a:r>
          </a:p>
          <a:p>
            <a:r>
              <a:rPr lang="en-GB" dirty="0"/>
              <a:t>From all walks of life.</a:t>
            </a:r>
          </a:p>
          <a:p>
            <a:r>
              <a:rPr lang="en-GB" dirty="0"/>
              <a:t>Meet bi-monthly.</a:t>
            </a:r>
          </a:p>
        </p:txBody>
      </p:sp>
    </p:spTree>
    <p:extLst>
      <p:ext uri="{BB962C8B-B14F-4D97-AF65-F5344CB8AC3E}">
        <p14:creationId xmlns:p14="http://schemas.microsoft.com/office/powerpoint/2010/main" val="38562534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3024981"/>
            <a:ext cx="6715125" cy="1676400"/>
          </a:xfr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67695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177946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/>
              <a:t>Any </a:t>
            </a:r>
            <a:r>
              <a:rPr lang="en-GB" dirty="0"/>
              <a:t>questions ?</a:t>
            </a:r>
          </a:p>
        </p:txBody>
      </p:sp>
      <p:pic>
        <p:nvPicPr>
          <p:cNvPr id="4" name="Content Placeholder 3" descr="publicity images 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5460" y="2701416"/>
            <a:ext cx="2624230" cy="23042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1968500" cy="1333500"/>
          </a:xfrm>
          <a:prstGeom prst="rect">
            <a:avLst/>
          </a:prstGeom>
        </p:spPr>
      </p:pic>
      <p:pic>
        <p:nvPicPr>
          <p:cNvPr id="9" name="Picture 8" descr="cid:image001.png@01CEE9E5.9CEC2F7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22" y="2555937"/>
            <a:ext cx="1745531" cy="152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-1620" r="54899" b="-1"/>
          <a:stretch/>
        </p:blipFill>
        <p:spPr>
          <a:xfrm>
            <a:off x="847056" y="2701416"/>
            <a:ext cx="1440160" cy="1170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38764"/>
            <a:ext cx="3261370" cy="58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6" y="4381888"/>
            <a:ext cx="1539583" cy="15327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publicity images 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4918546" cy="4318825"/>
          </a:xfrm>
        </p:spPr>
      </p:pic>
    </p:spTree>
    <p:extLst>
      <p:ext uri="{BB962C8B-B14F-4D97-AF65-F5344CB8AC3E}">
        <p14:creationId xmlns:p14="http://schemas.microsoft.com/office/powerpoint/2010/main" val="2398542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400" dirty="0"/>
              <a:t>Home-Start Wyre Forest is one of around 300 Home-Start schemes nationwide. We were set up in Kidderminster in 1995.</a:t>
            </a:r>
          </a:p>
          <a:p>
            <a:r>
              <a:rPr lang="en-GB" sz="2400" dirty="0"/>
              <a:t>The Scheme is made up of 6 paid staff and 108 volunteers who govern scheme and deliver service.</a:t>
            </a:r>
          </a:p>
          <a:p>
            <a:r>
              <a:rPr lang="en-GB" sz="2400" dirty="0"/>
              <a:t>Home-Start Wyre Forest is 1 of 3 schemes in Worcestershire.</a:t>
            </a:r>
          </a:p>
          <a:p>
            <a:r>
              <a:rPr lang="en-GB" sz="2400" dirty="0"/>
              <a:t>Last year we supported 471 children in 234 families.</a:t>
            </a:r>
          </a:p>
          <a:p>
            <a:endParaRPr lang="en-GB" sz="2400" dirty="0"/>
          </a:p>
        </p:txBody>
      </p:sp>
      <p:pic>
        <p:nvPicPr>
          <p:cNvPr id="4" name="Picture 3" descr="HOME%20START%20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653136"/>
            <a:ext cx="7038975" cy="1866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Must be main carer of a child (birth- eve of 18</a:t>
            </a:r>
            <a:r>
              <a:rPr lang="en-GB" baseline="30000" dirty="0"/>
              <a:t>th</a:t>
            </a:r>
            <a:r>
              <a:rPr lang="en-GB" dirty="0"/>
              <a:t> Birthday) or be pregnant</a:t>
            </a:r>
          </a:p>
          <a:p>
            <a:r>
              <a:rPr lang="en-GB" dirty="0"/>
              <a:t>Must be in need  of emotional and/or practical support</a:t>
            </a:r>
          </a:p>
          <a:p>
            <a:r>
              <a:rPr lang="en-GB" dirty="0"/>
              <a:t>Must live in the Wyre</a:t>
            </a:r>
          </a:p>
          <a:p>
            <a:pPr>
              <a:buNone/>
            </a:pPr>
            <a:r>
              <a:rPr lang="en-GB" dirty="0"/>
              <a:t>    Forest. 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new pub pics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2509" y="3201219"/>
            <a:ext cx="3794291" cy="2924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 for families?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>
                <a:solidFill>
                  <a:srgbClr val="7030A0"/>
                </a:solidFill>
              </a:rPr>
              <a:t>We offer a free, confidential, non judgmental  </a:t>
            </a:r>
          </a:p>
          <a:p>
            <a:pPr>
              <a:buNone/>
            </a:pPr>
            <a:r>
              <a:rPr lang="en-GB" b="1" dirty="0">
                <a:solidFill>
                  <a:srgbClr val="7030A0"/>
                </a:solidFill>
              </a:rPr>
              <a:t>                     befriending service.</a:t>
            </a:r>
          </a:p>
          <a:p>
            <a:pPr>
              <a:buNone/>
            </a:pPr>
            <a:r>
              <a:rPr lang="en-GB" b="1" dirty="0"/>
              <a:t>Core Service</a:t>
            </a:r>
          </a:p>
          <a:p>
            <a:r>
              <a:rPr lang="en-GB" dirty="0"/>
              <a:t>Volunteer weekly home-visiting to the family home to offer parent to parent support. </a:t>
            </a:r>
          </a:p>
          <a:p>
            <a:pPr>
              <a:buNone/>
            </a:pPr>
            <a:r>
              <a:rPr lang="en-GB" b="1" dirty="0"/>
              <a:t>Additional Services</a:t>
            </a:r>
          </a:p>
          <a:p>
            <a:r>
              <a:rPr lang="en-GB" dirty="0"/>
              <a:t>After school Family Group (families with over 5`s)</a:t>
            </a:r>
          </a:p>
          <a:p>
            <a:r>
              <a:rPr lang="en-GB" dirty="0"/>
              <a:t>CAPS – Child Abuse Psychology Service </a:t>
            </a:r>
          </a:p>
          <a:p>
            <a:r>
              <a:rPr lang="en-GB" dirty="0"/>
              <a:t>Trips/Signposting/donation swap shop.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Befriending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“…the dedicated support of another person to help them navigate their way through difficulties. It covers a range of supportive and purposeful activity involving the development of a relationship in which one person, who is not family or close friend, gives time to support and encourage the another.”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7030A0"/>
                </a:solidFill>
              </a:rPr>
              <a:t>(</a:t>
            </a:r>
            <a:r>
              <a:rPr lang="en-GB" sz="1800" i="1" dirty="0">
                <a:solidFill>
                  <a:srgbClr val="7030A0"/>
                </a:solidFill>
              </a:rPr>
              <a:t>The Mentoring and Befriending Network, 2011)</a:t>
            </a:r>
            <a:endParaRPr lang="en-GB" sz="18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8074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Typical Home-Start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Emotional support/adult company- TIME!</a:t>
            </a:r>
          </a:p>
          <a:p>
            <a:r>
              <a:rPr lang="en-GB" dirty="0"/>
              <a:t>Signposting/accessing other agencies</a:t>
            </a:r>
          </a:p>
          <a:p>
            <a:r>
              <a:rPr lang="en-GB" dirty="0"/>
              <a:t>Accompanying parents to appointments.</a:t>
            </a:r>
          </a:p>
          <a:p>
            <a:r>
              <a:rPr lang="en-GB" dirty="0"/>
              <a:t>Accompanying family on trips in the community (e.g. going to the park).</a:t>
            </a:r>
          </a:p>
          <a:p>
            <a:r>
              <a:rPr lang="en-GB" dirty="0"/>
              <a:t>Playing with children while parent has some time to themselves/ does jobs at home etc.</a:t>
            </a:r>
          </a:p>
          <a:p>
            <a:r>
              <a:rPr lang="en-GB" dirty="0"/>
              <a:t>Helping parents identify their own aspirations and rediscovering the pleasures of family life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</a:t>
            </a:r>
            <a:r>
              <a:rPr lang="en-GB" dirty="0" err="1"/>
              <a:t>don`t</a:t>
            </a:r>
            <a:r>
              <a:rPr lang="en-GB" dirty="0"/>
              <a:t> 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344816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000" dirty="0"/>
              <a:t>Childcare/babysitting services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/>
              <a:t>Transport alone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/>
              <a:t>Domestic help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/>
              <a:t>Financial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02" y="3356992"/>
            <a:ext cx="2371698" cy="19116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Anyone can refer to Home-Start</a:t>
            </a:r>
          </a:p>
          <a:p>
            <a:r>
              <a:rPr lang="en-GB" dirty="0"/>
              <a:t>Core service : Children are under 5</a:t>
            </a:r>
          </a:p>
          <a:p>
            <a:r>
              <a:rPr lang="en-GB" dirty="0"/>
              <a:t>Home-Start Plus: Children are over 5</a:t>
            </a:r>
          </a:p>
          <a:p>
            <a:r>
              <a:rPr lang="en-GB" dirty="0"/>
              <a:t>Family must live in Wyre Forest</a:t>
            </a:r>
          </a:p>
          <a:p>
            <a:r>
              <a:rPr lang="en-GB" dirty="0"/>
              <a:t>Must have family consent</a:t>
            </a:r>
          </a:p>
          <a:p>
            <a:r>
              <a:rPr lang="en-GB" dirty="0"/>
              <a:t>Average of 400 children in 200 families supported each year</a:t>
            </a:r>
          </a:p>
        </p:txBody>
      </p:sp>
      <p:pic>
        <p:nvPicPr>
          <p:cNvPr id="4" name="Picture 3" descr="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4029" y="1124744"/>
            <a:ext cx="1285875" cy="1285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Service (0-5s)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Family can live anywhere in Wyre Forest</a:t>
            </a:r>
          </a:p>
          <a:p>
            <a:pPr marL="0" indent="0">
              <a:buNone/>
            </a:pPr>
            <a:r>
              <a:rPr lang="en-GB" dirty="0"/>
              <a:t>The family will be offered :</a:t>
            </a:r>
          </a:p>
          <a:p>
            <a:r>
              <a:rPr lang="en-GB" dirty="0"/>
              <a:t> weekly home visiting volunteer befriending</a:t>
            </a:r>
          </a:p>
          <a:p>
            <a:r>
              <a:rPr lang="en-GB" dirty="0"/>
              <a:t>A named Co-ordinator to provide minimal support to the family, signposting and volunteer supervision</a:t>
            </a:r>
          </a:p>
          <a:p>
            <a:r>
              <a:rPr lang="en-GB" dirty="0"/>
              <a:t>Bi-monthly newsletter/trips/events </a:t>
            </a:r>
          </a:p>
        </p:txBody>
      </p:sp>
    </p:spTree>
    <p:extLst>
      <p:ext uri="{BB962C8B-B14F-4D97-AF65-F5344CB8AC3E}">
        <p14:creationId xmlns:p14="http://schemas.microsoft.com/office/powerpoint/2010/main" val="18247130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716</Words>
  <Application>Microsoft Office PowerPoint</Application>
  <PresentationFormat>On-screen Show (4:3)</PresentationFormat>
  <Paragraphs>98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Home-Start Wyre Forest Registered Charity No. 1120436 A company Limited by Guarantee No 5419029 </vt:lpstr>
      <vt:lpstr>Who are we?</vt:lpstr>
      <vt:lpstr>Our Families</vt:lpstr>
      <vt:lpstr>What do we do for families?</vt:lpstr>
      <vt:lpstr>Befriending is…</vt:lpstr>
      <vt:lpstr>Typical Home-Start support</vt:lpstr>
      <vt:lpstr>What we don`t do</vt:lpstr>
      <vt:lpstr>Referrals</vt:lpstr>
      <vt:lpstr>Core Service (0-5s)</vt:lpstr>
      <vt:lpstr>Home-Start Plus (over 5`s)</vt:lpstr>
      <vt:lpstr>Source of referrals</vt:lpstr>
      <vt:lpstr>Our volunteers</vt:lpstr>
      <vt:lpstr>PowerPoint Presentation</vt:lpstr>
      <vt:lpstr>Preparation Course</vt:lpstr>
      <vt:lpstr>Management Committee</vt:lpstr>
      <vt:lpstr>Summary</vt:lpstr>
      <vt:lpstr>Any questions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Home-Start Wyre Forest</dc:title>
  <dc:creator>David Petheram</dc:creator>
  <cp:lastModifiedBy>belinda derby</cp:lastModifiedBy>
  <cp:revision>134</cp:revision>
  <cp:lastPrinted>2015-10-22T08:42:11Z</cp:lastPrinted>
  <dcterms:created xsi:type="dcterms:W3CDTF">2009-04-27T11:50:35Z</dcterms:created>
  <dcterms:modified xsi:type="dcterms:W3CDTF">2017-01-23T09:35:48Z</dcterms:modified>
</cp:coreProperties>
</file>