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57" r:id="rId6"/>
    <p:sldId id="274" r:id="rId7"/>
    <p:sldId id="263" r:id="rId8"/>
    <p:sldId id="258" r:id="rId9"/>
    <p:sldId id="259" r:id="rId10"/>
    <p:sldId id="275" r:id="rId11"/>
    <p:sldId id="276" r:id="rId12"/>
    <p:sldId id="277" r:id="rId13"/>
    <p:sldId id="260" r:id="rId14"/>
    <p:sldId id="261" r:id="rId15"/>
    <p:sldId id="262" r:id="rId16"/>
    <p:sldId id="270" r:id="rId17"/>
    <p:sldId id="269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F859-E788-4898-BB5D-406901A39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34893-8EA4-4D34-B608-FABC4275B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80A5E-D3D4-45E4-B1EE-8CA3E3C2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515F8-AC13-423C-9AAB-3C84BD5D1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D125A-2D8B-4C59-ADFB-CAD8B96B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5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333E5-7DE3-41FF-B20A-051BF247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8152D-5488-4B79-BD3F-0613E5A2C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FCEEE-E216-4B09-9948-17EEF01F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4CCB9-2580-4595-BAA4-875AFA41A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3528C-2ECD-4F57-AF81-985CBFA1D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583980-AA52-4ED7-A3D8-F802F823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4D638-A19E-4AD7-A747-6EE068E82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53586-8E27-4D14-BAE0-77BFEDAA5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471F7-AC7C-4A86-845A-9DC1BB75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C4C19-27C5-4F46-9FAF-46EF5C4A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1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1C846-BDC4-4B99-93C6-A4EE2CFE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6603C-7846-449E-BBEB-589BACE85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B167C-AF72-4F9E-AF25-BEF8E338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43A60-D586-41A3-9FBA-87AC3D6E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19761-086B-41E1-A0A0-11DDCB67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8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BA24-1BFC-4344-8325-D2FFD9DF0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2C2D2-7141-4688-944B-F452A6E14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39F03-6EC9-4E26-AE57-041A69C3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5A785-B54F-4E84-9A82-DDE4B33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3F451-0566-4D20-8A76-7EF1226B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5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06940-1595-4E56-A68D-1BB23A6A7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2D6E9-7B29-44EE-A61E-6E396B27AE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0FD74-0F4B-492D-A891-F5114B6D7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86C0E-E8B7-4EAF-8A8C-16FAC006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12CDD-C1A3-49AC-A3A2-A457E0C2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6BE1C-DF14-4C0B-83CB-76F0A2E3B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6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0E78-626F-4AA8-95C4-AEBE8327F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72A06-EEA9-4F05-9FED-3C0984D73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FEC1D-8300-45D8-B370-A5541A639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21907-79EE-47EB-BE2D-36210266C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FC2CD6-832C-4570-BEFE-8DCB5D203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D939B8-839F-42C8-A9CF-C100CD026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56DA36-62DD-4BF4-B9EC-398E11CD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DA0C86-8BBA-4FD9-A6E0-8490B577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8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2AC4-37A5-47BE-806B-94EFCCFEE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7425F9-F226-4776-B136-B07E23141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5EB6B-CC4C-4091-BFF4-70C4E9953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E7431-6A20-4975-B171-76B70619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DA32C-D52A-4898-BEC9-309211D0B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6E71D-62E4-416D-A991-66BA72A5A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4E26DD-A637-4284-8D35-E7E0EECF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8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723E-4FC9-44A2-844F-7A579B35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F443-D556-462C-905E-D1111A5B0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1A7D6-3FD7-44CE-9B1A-7191B5EC6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BA616-2CBF-4A4A-83C4-FAE158A8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76498-22D8-4227-BD5B-CD8C4B6D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3E6B0-5120-4642-83E5-B4D1A0F8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9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0158E-D6C7-45EE-A678-A7095801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EB8534-5399-4462-A6C4-96162532CD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DB9E2-5DB1-4D35-BBA3-6DC6C5642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05B51-CC2F-492D-B8BD-4F730B715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5AE5C-FC88-4937-B1E0-267A707E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E3EB2-F8DE-444E-B716-FCA91626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8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91EBC-AF7E-4458-A5E9-46C42753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202E8-5763-4812-909F-D66CE0343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CA6D0-240F-4AEB-BC9B-7E94DFCBE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C4A5-37AD-4316-A030-18E08EEFB7F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5A5FD-B6F6-4C78-971E-7282C2EFC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EFF41-14DA-4D2F-8D0E-26CE217F9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01600-4DF7-4376-B5B4-62E325CED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30C1-0FBF-4A9D-AA85-610F1168F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939" y="2235200"/>
            <a:ext cx="9144000" cy="2387600"/>
          </a:xfrm>
        </p:spPr>
        <p:txBody>
          <a:bodyPr/>
          <a:lstStyle/>
          <a:p>
            <a:r>
              <a:rPr lang="en-US" dirty="0"/>
              <a:t>Safe &amp; Strong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44AC1-3A05-41FA-A281-8B1C2EAD4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7191"/>
            <a:ext cx="9144000" cy="1655762"/>
          </a:xfrm>
        </p:spPr>
        <p:txBody>
          <a:bodyPr/>
          <a:lstStyle/>
          <a:p>
            <a:r>
              <a:rPr lang="en-US" dirty="0"/>
              <a:t>Therapy and Family Support for children </a:t>
            </a:r>
          </a:p>
          <a:p>
            <a:r>
              <a:rPr lang="en-US" dirty="0"/>
              <a:t>and adults in The Wyre Forest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187178-6335-4A12-AA35-4264EC048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12" y="4777359"/>
            <a:ext cx="3057525" cy="1495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96FBF6-607C-4CFB-9559-A0B57AA78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32" y="336494"/>
            <a:ext cx="3313813" cy="33138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15C403-F9C3-45CF-9F9A-BB0B5C4E2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707" y="138417"/>
            <a:ext cx="3059813" cy="22948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0FB8D6-CA10-46A9-BD25-A67A0FA176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58" y="138417"/>
            <a:ext cx="2824203" cy="282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6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06E6-1B84-4039-9C30-7A915C02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Referral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14B4-9446-468A-9D5B-BE8388961B4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/>
          <a:lstStyle/>
          <a:p>
            <a:r>
              <a:rPr lang="en-GB" dirty="0"/>
              <a:t>Co-ordinator will speak to family about S&amp;S service on a visit</a:t>
            </a:r>
          </a:p>
          <a:p>
            <a:r>
              <a:rPr lang="en-GB" dirty="0"/>
              <a:t>If family consent to access S&amp;S service ? forms are sent out to the family to complete and sign (Kelly can help complete if family needs)</a:t>
            </a:r>
          </a:p>
          <a:p>
            <a:r>
              <a:rPr lang="en-GB" dirty="0"/>
              <a:t>If forms aren’t returned within 1 month a reminder letter is sent with a deadline, if deadline is missed family may lose their place on the list or be moved further down.</a:t>
            </a:r>
          </a:p>
          <a:p>
            <a:r>
              <a:rPr lang="en-GB" dirty="0"/>
              <a:t>Once forms received Kelly sends them to Family Psychologist and once a suitable slot becomes available Kelly will write to offer the family their first appointment.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01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C051F-D784-491C-950E-E6988996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During therapy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F146D-8198-4FC5-BB58-182BA975CC7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/>
          <a:lstStyle/>
          <a:p>
            <a:r>
              <a:rPr lang="en-GB" dirty="0"/>
              <a:t>During therapy, the family will set goals with Rose (Psychologist) and agree what they need to achieve.</a:t>
            </a:r>
          </a:p>
          <a:p>
            <a:r>
              <a:rPr lang="en-GB" dirty="0"/>
              <a:t>Rose will offer support, tools, guidance and a listening ear.</a:t>
            </a:r>
          </a:p>
          <a:p>
            <a:r>
              <a:rPr lang="en-US" dirty="0"/>
              <a:t>3-way relationship between Home Start, Rose and the family same as the core service.</a:t>
            </a:r>
          </a:p>
          <a:p>
            <a:r>
              <a:rPr lang="en-US" dirty="0"/>
              <a:t>Any safeguarding issues or anything Rose feels Home Start should be aware of is passed to Kelly.</a:t>
            </a:r>
          </a:p>
          <a:p>
            <a:r>
              <a:rPr lang="en-US" dirty="0"/>
              <a:t>Everything else remains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616233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4ABA4-BD1A-4E1A-9745-8BD43292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Ending Therapy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B9C8E-B7D0-4E31-B9B5-B41C6747E88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/>
          <a:lstStyle/>
          <a:p>
            <a:r>
              <a:rPr lang="en-GB" dirty="0"/>
              <a:t>Rose will guide the family to ending when she feels the goals have been achieved.</a:t>
            </a:r>
          </a:p>
          <a:p>
            <a:r>
              <a:rPr lang="en-GB" dirty="0"/>
              <a:t>Rose will always end support when the family is in a good place.</a:t>
            </a:r>
          </a:p>
          <a:p>
            <a:r>
              <a:rPr lang="en-GB" dirty="0"/>
              <a:t>Rose will give the family 2-3 weeks notice so it won’t be a shock to the family.</a:t>
            </a:r>
          </a:p>
          <a:p>
            <a:r>
              <a:rPr lang="en-GB" dirty="0"/>
              <a:t>Kelly will send out evaluation's forms to the family when therapy ends.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32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51EF-EB03-4C41-BF2B-B882D1D41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it work ? The Volunteer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C1E7E-8E6F-4368-91B5-F404BE0DBDA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All volunteers will have training on S&amp;S- if they can`t attend face to face sessions delivered by TFP they will have a training pack.</a:t>
            </a:r>
          </a:p>
          <a:p>
            <a:r>
              <a:rPr lang="en-US" dirty="0"/>
              <a:t>If their family opts into S&amp;S or is on the waiting list when they are linked, they will have the S&amp;S Co-</a:t>
            </a:r>
            <a:r>
              <a:rPr lang="en-US" dirty="0" err="1"/>
              <a:t>ordinator</a:t>
            </a:r>
            <a:r>
              <a:rPr lang="en-US" dirty="0"/>
              <a:t>.</a:t>
            </a:r>
          </a:p>
          <a:p>
            <a:r>
              <a:rPr lang="en-US" dirty="0"/>
              <a:t>Volunteers whose family has accessed service will be encourage to attend an annual project meeting, help evaluate the project and provide “volunteer experience” on prep/training courses.</a:t>
            </a:r>
          </a:p>
          <a:p>
            <a:r>
              <a:rPr lang="en-US" dirty="0"/>
              <a:t>Prep will gradually include some of the training resources from TFP sessions so by Year 5 this is part of standard training for all volunteers.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4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53925-16B5-442B-926C-508D8017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S&amp;S Co-</a:t>
            </a:r>
            <a:r>
              <a:rPr lang="en-US" dirty="0" err="1"/>
              <a:t>ordinator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03D6-C990-4B5E-AB54-D8E9B5B80E5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20 hours a week </a:t>
            </a:r>
          </a:p>
          <a:p>
            <a:r>
              <a:rPr lang="en-US" dirty="0"/>
              <a:t>Based in our office</a:t>
            </a:r>
          </a:p>
          <a:p>
            <a:r>
              <a:rPr lang="en-US" dirty="0"/>
              <a:t>Carry out all normal Co-</a:t>
            </a:r>
            <a:r>
              <a:rPr lang="en-US" dirty="0" err="1"/>
              <a:t>ordinator</a:t>
            </a:r>
            <a:r>
              <a:rPr lang="en-US" dirty="0"/>
              <a:t> duties (groups, prep, </a:t>
            </a:r>
            <a:r>
              <a:rPr lang="en-US" dirty="0" err="1"/>
              <a:t>ogt</a:t>
            </a:r>
            <a:r>
              <a:rPr lang="en-US" dirty="0"/>
              <a:t>, </a:t>
            </a:r>
            <a:r>
              <a:rPr lang="en-US" dirty="0" err="1"/>
              <a:t>vsm</a:t>
            </a:r>
            <a:r>
              <a:rPr lang="en-US" dirty="0"/>
              <a:t>), plus overseeing delivery of S&amp;S service</a:t>
            </a:r>
          </a:p>
          <a:p>
            <a:r>
              <a:rPr lang="en-US" dirty="0"/>
              <a:t>Will have managerial supervision with Belinda and clinical supervision with Rachel each month</a:t>
            </a:r>
          </a:p>
          <a:p>
            <a:r>
              <a:rPr lang="en-US" dirty="0"/>
              <a:t>Will support the psychologist 1-2-1 sessions at TFP or </a:t>
            </a:r>
            <a:r>
              <a:rPr lang="en-US" dirty="0" err="1"/>
              <a:t>Sladen</a:t>
            </a:r>
            <a:r>
              <a:rPr lang="en-US" dirty="0"/>
              <a:t> View</a:t>
            </a:r>
          </a:p>
          <a:p>
            <a:r>
              <a:rPr lang="en-US" dirty="0"/>
              <a:t>Will be trained by TFP to offer group and telephone support from year four onwards.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81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77F3E1-AB9D-4C1D-9E81-DCF92DC3E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472319"/>
              </p:ext>
            </p:extLst>
          </p:nvPr>
        </p:nvGraphicFramePr>
        <p:xfrm>
          <a:off x="1634350" y="1024899"/>
          <a:ext cx="8774925" cy="5280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4085">
                  <a:extLst>
                    <a:ext uri="{9D8B030D-6E8A-4147-A177-3AD203B41FA5}">
                      <a16:colId xmlns:a16="http://schemas.microsoft.com/office/drawing/2014/main" val="3887410768"/>
                    </a:ext>
                  </a:extLst>
                </a:gridCol>
                <a:gridCol w="1732967">
                  <a:extLst>
                    <a:ext uri="{9D8B030D-6E8A-4147-A177-3AD203B41FA5}">
                      <a16:colId xmlns:a16="http://schemas.microsoft.com/office/drawing/2014/main" val="3621290072"/>
                    </a:ext>
                  </a:extLst>
                </a:gridCol>
                <a:gridCol w="1560496">
                  <a:extLst>
                    <a:ext uri="{9D8B030D-6E8A-4147-A177-3AD203B41FA5}">
                      <a16:colId xmlns:a16="http://schemas.microsoft.com/office/drawing/2014/main" val="3845703437"/>
                    </a:ext>
                  </a:extLst>
                </a:gridCol>
                <a:gridCol w="1366008">
                  <a:extLst>
                    <a:ext uri="{9D8B030D-6E8A-4147-A177-3AD203B41FA5}">
                      <a16:colId xmlns:a16="http://schemas.microsoft.com/office/drawing/2014/main" val="1090598445"/>
                    </a:ext>
                  </a:extLst>
                </a:gridCol>
                <a:gridCol w="2861369">
                  <a:extLst>
                    <a:ext uri="{9D8B030D-6E8A-4147-A177-3AD203B41FA5}">
                      <a16:colId xmlns:a16="http://schemas.microsoft.com/office/drawing/2014/main" val="2123509189"/>
                    </a:ext>
                  </a:extLst>
                </a:gridCol>
              </a:tblGrid>
              <a:tr h="6002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year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1-2-1 therapy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Volunteers trained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Additional beneficiaries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Organisational Capacity Development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856207"/>
                  </a:ext>
                </a:extLst>
              </a:tr>
              <a:tr h="6694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Staff Team benefit from additional training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7329104"/>
                  </a:ext>
                </a:extLst>
              </a:tr>
              <a:tr h="1004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Two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Volunteer Team benefit from additional training and experience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291026"/>
                  </a:ext>
                </a:extLst>
              </a:tr>
              <a:tr h="1004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Three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S&amp;S Volunteers assist delivery of volunteer training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8859227"/>
                  </a:ext>
                </a:extLst>
              </a:tr>
              <a:tr h="10041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Four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Project worker upskilled in Group and Telephone Support sessions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201731"/>
                  </a:ext>
                </a:extLst>
              </a:tr>
              <a:tr h="6694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Group and telephone support skills embedded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691616"/>
                  </a:ext>
                </a:extLst>
              </a:tr>
              <a:tr h="3285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470878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F1F4AF9-59A4-4B40-991E-E128BA3E1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2490014"/>
            <a:ext cx="2199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29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0B09-4243-44E5-9D84-BF1C72F30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it help our core service?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61659-4BAE-4118-B73A-92206220DFC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S&amp;S is only offered to families on our books but when they have service they will move off Donna’s caseload, therefore freeing up space for them to open a new family.</a:t>
            </a:r>
          </a:p>
          <a:p>
            <a:r>
              <a:rPr lang="en-US" dirty="0"/>
              <a:t>It will bring in over 30K a year for costs we are already paying</a:t>
            </a:r>
          </a:p>
          <a:p>
            <a:r>
              <a:rPr lang="en-US" dirty="0"/>
              <a:t>It will act as foundation funding for additional core funding, as well as further S&amp;S funding if needed, giving confidence to funders we will be here for the next 5 years.</a:t>
            </a:r>
          </a:p>
          <a:p>
            <a:r>
              <a:rPr lang="en-US" dirty="0"/>
              <a:t>An extra body for family group/Prep/events</a:t>
            </a:r>
          </a:p>
          <a:p>
            <a:r>
              <a:rPr lang="en-US" dirty="0"/>
              <a:t>Profile raising – could have knock on effect with volunteer recruitment/local funding/  </a:t>
            </a:r>
          </a:p>
        </p:txBody>
      </p:sp>
    </p:spTree>
    <p:extLst>
      <p:ext uri="{BB962C8B-B14F-4D97-AF65-F5344CB8AC3E}">
        <p14:creationId xmlns:p14="http://schemas.microsoft.com/office/powerpoint/2010/main" val="139588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E0DE3B-BFBA-4C6A-B333-2D7E0E7FC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2" y="74429"/>
            <a:ext cx="6397256" cy="63972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266B2C-7241-4A2F-914E-C3EB6B71481E}"/>
              </a:ext>
            </a:extLst>
          </p:cNvPr>
          <p:cNvSpPr txBox="1"/>
          <p:nvPr/>
        </p:nvSpPr>
        <p:spPr>
          <a:xfrm>
            <a:off x="2897372" y="5911701"/>
            <a:ext cx="6583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          </a:t>
            </a:r>
            <a:r>
              <a:rPr lang="en-US" sz="1400" b="1" dirty="0"/>
              <a:t>Home-Start Wyre Forest Registered Charity No 1120436</a:t>
            </a:r>
          </a:p>
        </p:txBody>
      </p:sp>
    </p:spTree>
    <p:extLst>
      <p:ext uri="{BB962C8B-B14F-4D97-AF65-F5344CB8AC3E}">
        <p14:creationId xmlns:p14="http://schemas.microsoft.com/office/powerpoint/2010/main" val="37823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DCEF6-010B-48B9-ACB3-8DAD2E4E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safe and strong came to be….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CA1D5-0CE7-469E-9F6C-9069D1670C8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/>
          <a:lstStyle/>
          <a:p>
            <a:endParaRPr lang="en-GB" dirty="0"/>
          </a:p>
          <a:p>
            <a:r>
              <a:rPr lang="en-US" sz="3200" dirty="0"/>
              <a:t>CAPS (child and adolescence psychology support)</a:t>
            </a:r>
          </a:p>
          <a:p>
            <a:r>
              <a:rPr lang="en-US" sz="3200" dirty="0"/>
              <a:t>Started August 2015 and ran for 2 years.</a:t>
            </a:r>
          </a:p>
          <a:p>
            <a:r>
              <a:rPr lang="en-GB" sz="3200" dirty="0"/>
              <a:t>The aim of the project was to reduce mental health difficulties resulting from previous abuse and exploitation, which continued to impact on family life. </a:t>
            </a:r>
            <a:endParaRPr lang="en-US" sz="3200" dirty="0"/>
          </a:p>
          <a:p>
            <a:r>
              <a:rPr lang="en-US" sz="3200" dirty="0"/>
              <a:t>CAPS supported 12 Home Start Wyre Forest parents.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54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CACE5-D315-4F3D-BAB0-B6E46126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experience of CAPS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031B2-E271-4B32-A0A1-F471802A27A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sz="3100" dirty="0"/>
              <a:t>“This is the first time in my life I feel like someone has listened to me” (Patient  in touch with mental health services since the age of 9 years, 3 children in LAC) </a:t>
            </a:r>
          </a:p>
          <a:p>
            <a:r>
              <a:rPr lang="en-GB" sz="3100" dirty="0"/>
              <a:t>“Alison was kind and welcoming and always listened. I felt I had plenty of time. It helped me be more confident so I can go out a lot more. CAPS should continue as it is doing good.” (Patient, Care leaver, child in LAC, Learning difficulty)</a:t>
            </a:r>
          </a:p>
          <a:p>
            <a:r>
              <a:rPr lang="en-GB" sz="3100" dirty="0"/>
              <a:t>“Of all the mental health support I have had over the years, no one has ever helped me as much as you. You have helped me understand that my sensory heightened awareness is a direct connection to the abuse and it has helped so much and you really help explain things to me.” (Patient, victim of long term organised sexual exploitation)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31372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81FD-11B9-4561-96A3-AACB78BE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 and Strong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55DD6-78BC-4E27-AE9A-4D3CEEDE15B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>
            <a:normAutofit/>
          </a:bodyPr>
          <a:lstStyle/>
          <a:p>
            <a:r>
              <a:rPr lang="en-GB" sz="3200" dirty="0"/>
              <a:t>In 2019 Home Start Wyre Forest secured a Big lottery grant of £372, 498 for Safe and Strong.</a:t>
            </a:r>
          </a:p>
          <a:p>
            <a:r>
              <a:rPr lang="en-GB" sz="3200" dirty="0"/>
              <a:t>Safe and Strong will ensure the package of support we offer can also Include specialist psychological services to those who need it.</a:t>
            </a:r>
          </a:p>
          <a:p>
            <a:r>
              <a:rPr lang="en-GB" sz="3200" dirty="0"/>
              <a:t>Build resilience in our community and enable adults and children to develop the skills to manage their own mental health in the future.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357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2EF5-04A9-49E9-8945-20B53C15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Safe &amp; Strong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A73AE-2331-45A5-A614-D4145565E32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>
            <a:normAutofit/>
          </a:bodyPr>
          <a:lstStyle/>
          <a:p>
            <a:r>
              <a:rPr lang="en-US" sz="3200" dirty="0"/>
              <a:t>This is a partnership project between HSWF and The Family Psychologist to offer a package of family support with psychological therapy to adults or children we are supporting.</a:t>
            </a:r>
          </a:p>
          <a:p>
            <a:r>
              <a:rPr lang="en-US" sz="3200" dirty="0"/>
              <a:t>The project runs for 5 years from April 2019.</a:t>
            </a:r>
          </a:p>
          <a:p>
            <a:r>
              <a:rPr lang="en-US" sz="3200" dirty="0"/>
              <a:t>The project will support HSWF service, development and training for our volunteers, therapy packages for 86 people plus the introduction of peer group and telephone support. </a:t>
            </a:r>
          </a:p>
        </p:txBody>
      </p:sp>
    </p:spTree>
    <p:extLst>
      <p:ext uri="{BB962C8B-B14F-4D97-AF65-F5344CB8AC3E}">
        <p14:creationId xmlns:p14="http://schemas.microsoft.com/office/powerpoint/2010/main" val="154183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2D8F8-D12F-4BD3-B679-E0E74BF28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it’s needed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350CC-0918-48A3-AF2D-05723E9C682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C5E0B4"/>
          </a:solidFill>
        </p:spPr>
        <p:txBody>
          <a:bodyPr/>
          <a:lstStyle/>
          <a:p>
            <a:r>
              <a:rPr lang="en-GB" sz="3200" dirty="0"/>
              <a:t>Unfortunately, there is a lack of mental health support services in the Wyre Forest. </a:t>
            </a:r>
          </a:p>
          <a:p>
            <a:r>
              <a:rPr lang="en-GB" sz="3200" dirty="0"/>
              <a:t>Healthy Minds which many patients get referred to has a long waiting list and patients must complete a telephone triage first.</a:t>
            </a:r>
          </a:p>
          <a:p>
            <a:r>
              <a:rPr lang="en-GB" sz="3200" dirty="0"/>
              <a:t>Location and time of appointments can be a factor if trying to access Healthy Minds.</a:t>
            </a:r>
          </a:p>
          <a:p>
            <a:r>
              <a:rPr lang="en-GB" sz="3200" dirty="0"/>
              <a:t>Childcare may be an obstacle.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8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A19A-7D6C-489F-80E5-55BEBF8B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of S&amp;S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3A6F5-610A-423B-937C-6476DAB99A4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GB" sz="3200" dirty="0"/>
              <a:t>Community members will have improved mental health as a result of bespoke, joint psychological and family support at the earliest opportunity</a:t>
            </a:r>
            <a:endParaRPr lang="en-US" sz="3200" dirty="0"/>
          </a:p>
          <a:p>
            <a:pPr lvl="0"/>
            <a:r>
              <a:rPr lang="en-GB" sz="3200" dirty="0"/>
              <a:t>Community members will have improved resilience to adverse future experiences and unsafe relationships</a:t>
            </a:r>
            <a:endParaRPr lang="en-US" sz="3200" dirty="0"/>
          </a:p>
          <a:p>
            <a:pPr lvl="0"/>
            <a:r>
              <a:rPr lang="en-GB" sz="3200" dirty="0"/>
              <a:t>HSWF will be strengthened through access to training and skill acquisition in facilitating group support to maintain long term positive mental health.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9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1D53-82BC-4125-A072-1ADC5AD9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it work? In the scheme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99ACA-7D9D-4171-8F28-68B474585DD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HSWF families will be able to self refer to the project (all Co-</a:t>
            </a:r>
            <a:r>
              <a:rPr lang="en-US" dirty="0" err="1"/>
              <a:t>ordinators</a:t>
            </a:r>
            <a:r>
              <a:rPr lang="en-US" dirty="0"/>
              <a:t> will carry S&amp;S info)</a:t>
            </a:r>
          </a:p>
          <a:p>
            <a:r>
              <a:rPr lang="en-US" dirty="0"/>
              <a:t>If a parent wants service for themselves or their child the referral form will be filled in with the family`s existing </a:t>
            </a:r>
            <a:r>
              <a:rPr lang="en-US" dirty="0" err="1"/>
              <a:t>co-ordinator</a:t>
            </a:r>
            <a:r>
              <a:rPr lang="en-US" dirty="0"/>
              <a:t> and passed to the S&amp;S Co-Ordinator, Kelly Hurst.</a:t>
            </a:r>
          </a:p>
          <a:p>
            <a:r>
              <a:rPr lang="en-US" dirty="0"/>
              <a:t>Kelly will visit the family at home and carry out a triage visit. If confirmed they want service, they will now be supported by Kelly for all their HSWF needs. </a:t>
            </a:r>
          </a:p>
          <a:p>
            <a:r>
              <a:rPr lang="en-US" dirty="0"/>
              <a:t>As the S&amp;S Co-</a:t>
            </a:r>
            <a:r>
              <a:rPr lang="en-US" dirty="0" err="1"/>
              <a:t>ordinator</a:t>
            </a:r>
            <a:r>
              <a:rPr lang="en-US" dirty="0"/>
              <a:t> Kelly then arranges 1-2-1 therapy , oversees volunteer/group family support.    </a:t>
            </a:r>
          </a:p>
        </p:txBody>
      </p:sp>
    </p:spTree>
    <p:extLst>
      <p:ext uri="{BB962C8B-B14F-4D97-AF65-F5344CB8AC3E}">
        <p14:creationId xmlns:p14="http://schemas.microsoft.com/office/powerpoint/2010/main" val="11046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43376-5CC1-42B0-A50E-7D6D2CBC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it work ? For the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BA8CB-0550-4FC3-87CA-DF3A8F45373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dirty="0"/>
              <a:t>Once a family is in service, they will be on the caseload of the S&amp;S Co-</a:t>
            </a:r>
            <a:r>
              <a:rPr lang="en-US" dirty="0" err="1"/>
              <a:t>ordinator</a:t>
            </a:r>
            <a:r>
              <a:rPr lang="en-US" dirty="0"/>
              <a:t> and supported in the usual way with reviews/volunteer contact</a:t>
            </a:r>
          </a:p>
          <a:p>
            <a:r>
              <a:rPr lang="en-US" dirty="0"/>
              <a:t>In addition, the S&amp;S Co-</a:t>
            </a:r>
            <a:r>
              <a:rPr lang="en-US" dirty="0" err="1"/>
              <a:t>ordinator</a:t>
            </a:r>
            <a:r>
              <a:rPr lang="en-US" dirty="0"/>
              <a:t> will place the family on the therapy waiting list, agree what support they need to provide for sessions (e.g. transport, company, nothing?)</a:t>
            </a:r>
          </a:p>
          <a:p>
            <a:r>
              <a:rPr lang="en-US" dirty="0"/>
              <a:t>The S&amp;S reviews/evaluations will then be done by the Co-</a:t>
            </a:r>
            <a:r>
              <a:rPr lang="en-US" dirty="0" err="1"/>
              <a:t>ordinator</a:t>
            </a:r>
            <a:r>
              <a:rPr lang="en-US" dirty="0"/>
              <a:t> alongside our existing review system until support is ended. The family will stay with this Co-</a:t>
            </a:r>
            <a:r>
              <a:rPr lang="en-US" dirty="0" err="1"/>
              <a:t>ordinator</a:t>
            </a:r>
            <a:r>
              <a:rPr lang="en-US" dirty="0"/>
              <a:t> and their volunteer until ended.</a:t>
            </a:r>
          </a:p>
        </p:txBody>
      </p:sp>
    </p:spTree>
    <p:extLst>
      <p:ext uri="{BB962C8B-B14F-4D97-AF65-F5344CB8AC3E}">
        <p14:creationId xmlns:p14="http://schemas.microsoft.com/office/powerpoint/2010/main" val="416103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1383</Words>
  <Application>Microsoft Office PowerPoint</Application>
  <PresentationFormat>Widescreen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Safe &amp; Strong </vt:lpstr>
      <vt:lpstr>How safe and strong came to be….</vt:lpstr>
      <vt:lpstr>Patient experience of CAPS</vt:lpstr>
      <vt:lpstr>Safe and Strong</vt:lpstr>
      <vt:lpstr>What is Safe &amp; Strong ?</vt:lpstr>
      <vt:lpstr>Why it’s needed</vt:lpstr>
      <vt:lpstr>Outcomes of S&amp;S</vt:lpstr>
      <vt:lpstr>How will it work? In the scheme </vt:lpstr>
      <vt:lpstr>How will it work ? For the family</vt:lpstr>
      <vt:lpstr>Referral process</vt:lpstr>
      <vt:lpstr>During therapy</vt:lpstr>
      <vt:lpstr>Ending Therapy</vt:lpstr>
      <vt:lpstr>How will it work ? The Volunteer</vt:lpstr>
      <vt:lpstr>The S&amp;S Co-ordinator</vt:lpstr>
      <vt:lpstr>PowerPoint Presentation</vt:lpstr>
      <vt:lpstr>How will it help our core service?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&amp; Strong</dc:title>
  <dc:creator>belinda derby</dc:creator>
  <cp:lastModifiedBy>Info</cp:lastModifiedBy>
  <cp:revision>50</cp:revision>
  <cp:lastPrinted>2019-02-22T12:39:40Z</cp:lastPrinted>
  <dcterms:created xsi:type="dcterms:W3CDTF">2019-02-13T12:16:57Z</dcterms:created>
  <dcterms:modified xsi:type="dcterms:W3CDTF">2020-03-11T12:55:25Z</dcterms:modified>
</cp:coreProperties>
</file>