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4" r:id="rId5"/>
    <p:sldId id="257" r:id="rId6"/>
    <p:sldId id="263" r:id="rId7"/>
    <p:sldId id="265" r:id="rId8"/>
    <p:sldId id="261" r:id="rId9"/>
    <p:sldId id="279" r:id="rId10"/>
    <p:sldId id="266" r:id="rId11"/>
    <p:sldId id="271" r:id="rId12"/>
    <p:sldId id="274" r:id="rId13"/>
    <p:sldId id="285" r:id="rId14"/>
    <p:sldId id="272" r:id="rId15"/>
    <p:sldId id="275" r:id="rId16"/>
    <p:sldId id="273" r:id="rId17"/>
    <p:sldId id="276" r:id="rId18"/>
    <p:sldId id="280" r:id="rId19"/>
    <p:sldId id="283" r:id="rId20"/>
    <p:sldId id="284" r:id="rId21"/>
    <p:sldId id="277" r:id="rId22"/>
    <p:sldId id="286" r:id="rId23"/>
    <p:sldId id="278" r:id="rId24"/>
    <p:sldId id="270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BD4BA-0E50-46D3-9A35-0F2AF3A38F69}" v="3" dt="2024-02-19T14:10:08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" userId="65170168-9606-4a79-a01d-be8f44eebb57" providerId="ADAL" clId="{E8ABD4BA-0E50-46D3-9A35-0F2AF3A38F69}"/>
    <pc:docChg chg="undo custSel modSld">
      <pc:chgData name="Joanne" userId="65170168-9606-4a79-a01d-be8f44eebb57" providerId="ADAL" clId="{E8ABD4BA-0E50-46D3-9A35-0F2AF3A38F69}" dt="2024-02-19T14:23:42.684" v="1214" actId="20577"/>
      <pc:docMkLst>
        <pc:docMk/>
      </pc:docMkLst>
      <pc:sldChg chg="modSp mod">
        <pc:chgData name="Joanne" userId="65170168-9606-4a79-a01d-be8f44eebb57" providerId="ADAL" clId="{E8ABD4BA-0E50-46D3-9A35-0F2AF3A38F69}" dt="2024-02-19T12:56:08.912" v="246" actId="20577"/>
        <pc:sldMkLst>
          <pc:docMk/>
          <pc:sldMk cId="3454528117" sldId="257"/>
        </pc:sldMkLst>
        <pc:spChg chg="mod">
          <ac:chgData name="Joanne" userId="65170168-9606-4a79-a01d-be8f44eebb57" providerId="ADAL" clId="{E8ABD4BA-0E50-46D3-9A35-0F2AF3A38F69}" dt="2024-02-19T12:56:08.912" v="246" actId="20577"/>
          <ac:spMkLst>
            <pc:docMk/>
            <pc:sldMk cId="3454528117" sldId="257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1-25T09:45:21.624" v="75" actId="20577"/>
        <pc:sldMkLst>
          <pc:docMk/>
          <pc:sldMk cId="789456357" sldId="261"/>
        </pc:sldMkLst>
        <pc:spChg chg="mod">
          <ac:chgData name="Joanne" userId="65170168-9606-4a79-a01d-be8f44eebb57" providerId="ADAL" clId="{E8ABD4BA-0E50-46D3-9A35-0F2AF3A38F69}" dt="2024-01-25T09:45:21.624" v="75" actId="20577"/>
          <ac:spMkLst>
            <pc:docMk/>
            <pc:sldMk cId="789456357" sldId="261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1-25T09:44:49.693" v="64" actId="20577"/>
        <pc:sldMkLst>
          <pc:docMk/>
          <pc:sldMk cId="2279562893" sldId="263"/>
        </pc:sldMkLst>
        <pc:spChg chg="mod">
          <ac:chgData name="Joanne" userId="65170168-9606-4a79-a01d-be8f44eebb57" providerId="ADAL" clId="{E8ABD4BA-0E50-46D3-9A35-0F2AF3A38F69}" dt="2024-01-25T09:44:49.693" v="64" actId="20577"/>
          <ac:spMkLst>
            <pc:docMk/>
            <pc:sldMk cId="2279562893" sldId="263"/>
            <ac:spMk id="4" creationId="{06C1DF10-6E51-4917-B24F-291E091B98DE}"/>
          </ac:spMkLst>
        </pc:spChg>
        <pc:spChg chg="mod">
          <ac:chgData name="Joanne" userId="65170168-9606-4a79-a01d-be8f44eebb57" providerId="ADAL" clId="{E8ABD4BA-0E50-46D3-9A35-0F2AF3A38F69}" dt="2024-01-25T09:44:37.271" v="54" actId="20577"/>
          <ac:spMkLst>
            <pc:docMk/>
            <pc:sldMk cId="2279562893" sldId="263"/>
            <ac:spMk id="8" creationId="{22011E39-848A-4526-9239-44E17100F972}"/>
          </ac:spMkLst>
        </pc:spChg>
      </pc:sldChg>
      <pc:sldChg chg="modSp mod">
        <pc:chgData name="Joanne" userId="65170168-9606-4a79-a01d-be8f44eebb57" providerId="ADAL" clId="{E8ABD4BA-0E50-46D3-9A35-0F2AF3A38F69}" dt="2024-01-25T09:43:46.424" v="28" actId="14100"/>
        <pc:sldMkLst>
          <pc:docMk/>
          <pc:sldMk cId="140427371" sldId="264"/>
        </pc:sldMkLst>
        <pc:spChg chg="mod">
          <ac:chgData name="Joanne" userId="65170168-9606-4a79-a01d-be8f44eebb57" providerId="ADAL" clId="{E8ABD4BA-0E50-46D3-9A35-0F2AF3A38F69}" dt="2024-01-25T09:43:46.424" v="28" actId="14100"/>
          <ac:spMkLst>
            <pc:docMk/>
            <pc:sldMk cId="140427371" sldId="264"/>
            <ac:spMk id="13" creationId="{28348895-E472-45C3-9209-C4A30046E756}"/>
          </ac:spMkLst>
        </pc:spChg>
      </pc:sldChg>
      <pc:sldChg chg="modSp mod">
        <pc:chgData name="Joanne" userId="65170168-9606-4a79-a01d-be8f44eebb57" providerId="ADAL" clId="{E8ABD4BA-0E50-46D3-9A35-0F2AF3A38F69}" dt="2024-01-25T09:45:02.527" v="65" actId="20577"/>
        <pc:sldMkLst>
          <pc:docMk/>
          <pc:sldMk cId="139219758" sldId="265"/>
        </pc:sldMkLst>
        <pc:spChg chg="mod">
          <ac:chgData name="Joanne" userId="65170168-9606-4a79-a01d-be8f44eebb57" providerId="ADAL" clId="{E8ABD4BA-0E50-46D3-9A35-0F2AF3A38F69}" dt="2024-01-25T09:45:02.527" v="65" actId="20577"/>
          <ac:spMkLst>
            <pc:docMk/>
            <pc:sldMk cId="139219758" sldId="265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19T14:23:42.684" v="1214" actId="20577"/>
        <pc:sldMkLst>
          <pc:docMk/>
          <pc:sldMk cId="3789049167" sldId="270"/>
        </pc:sldMkLst>
        <pc:spChg chg="mod">
          <ac:chgData name="Joanne" userId="65170168-9606-4a79-a01d-be8f44eebb57" providerId="ADAL" clId="{E8ABD4BA-0E50-46D3-9A35-0F2AF3A38F69}" dt="2024-02-19T14:23:42.684" v="1214" actId="20577"/>
          <ac:spMkLst>
            <pc:docMk/>
            <pc:sldMk cId="3789049167" sldId="270"/>
            <ac:spMk id="4" creationId="{06C1DF10-6E51-4917-B24F-291E091B98DE}"/>
          </ac:spMkLst>
        </pc:spChg>
      </pc:sldChg>
      <pc:sldChg chg="modSp mod">
        <pc:chgData name="Joanne" userId="65170168-9606-4a79-a01d-be8f44eebb57" providerId="ADAL" clId="{E8ABD4BA-0E50-46D3-9A35-0F2AF3A38F69}" dt="2024-01-25T09:45:43.722" v="95" actId="20577"/>
        <pc:sldMkLst>
          <pc:docMk/>
          <pc:sldMk cId="2138202362" sldId="271"/>
        </pc:sldMkLst>
        <pc:spChg chg="mod">
          <ac:chgData name="Joanne" userId="65170168-9606-4a79-a01d-be8f44eebb57" providerId="ADAL" clId="{E8ABD4BA-0E50-46D3-9A35-0F2AF3A38F69}" dt="2024-01-25T09:45:43.722" v="95" actId="20577"/>
          <ac:spMkLst>
            <pc:docMk/>
            <pc:sldMk cId="2138202362" sldId="271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1-25T09:46:32.758" v="118" actId="20577"/>
        <pc:sldMkLst>
          <pc:docMk/>
          <pc:sldMk cId="2554161803" sldId="272"/>
        </pc:sldMkLst>
        <pc:spChg chg="mod">
          <ac:chgData name="Joanne" userId="65170168-9606-4a79-a01d-be8f44eebb57" providerId="ADAL" clId="{E8ABD4BA-0E50-46D3-9A35-0F2AF3A38F69}" dt="2024-01-25T09:46:32.758" v="118" actId="20577"/>
          <ac:spMkLst>
            <pc:docMk/>
            <pc:sldMk cId="2554161803" sldId="272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1-25T09:46:44.156" v="128" actId="20577"/>
        <pc:sldMkLst>
          <pc:docMk/>
          <pc:sldMk cId="4184098616" sldId="273"/>
        </pc:sldMkLst>
        <pc:spChg chg="mod">
          <ac:chgData name="Joanne" userId="65170168-9606-4a79-a01d-be8f44eebb57" providerId="ADAL" clId="{E8ABD4BA-0E50-46D3-9A35-0F2AF3A38F69}" dt="2024-01-25T09:46:44.156" v="128" actId="20577"/>
          <ac:spMkLst>
            <pc:docMk/>
            <pc:sldMk cId="4184098616" sldId="273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2-19T13:12:15.885" v="303" actId="20577"/>
        <pc:sldMkLst>
          <pc:docMk/>
          <pc:sldMk cId="851860120" sldId="274"/>
        </pc:sldMkLst>
        <pc:spChg chg="mod">
          <ac:chgData name="Joanne" userId="65170168-9606-4a79-a01d-be8f44eebb57" providerId="ADAL" clId="{E8ABD4BA-0E50-46D3-9A35-0F2AF3A38F69}" dt="2024-02-19T13:12:15.885" v="303" actId="20577"/>
          <ac:spMkLst>
            <pc:docMk/>
            <pc:sldMk cId="851860120" sldId="274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05T13:33:03.873" v="206" actId="20577"/>
        <pc:sldMkLst>
          <pc:docMk/>
          <pc:sldMk cId="188891083" sldId="275"/>
        </pc:sldMkLst>
        <pc:spChg chg="mod">
          <ac:chgData name="Joanne" userId="65170168-9606-4a79-a01d-be8f44eebb57" providerId="ADAL" clId="{E8ABD4BA-0E50-46D3-9A35-0F2AF3A38F69}" dt="2024-02-05T13:33:03.873" v="206" actId="20577"/>
          <ac:spMkLst>
            <pc:docMk/>
            <pc:sldMk cId="188891083" sldId="275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19T13:16:37.368" v="377" actId="20577"/>
        <pc:sldMkLst>
          <pc:docMk/>
          <pc:sldMk cId="1525809946" sldId="276"/>
        </pc:sldMkLst>
        <pc:spChg chg="mod">
          <ac:chgData name="Joanne" userId="65170168-9606-4a79-a01d-be8f44eebb57" providerId="ADAL" clId="{E8ABD4BA-0E50-46D3-9A35-0F2AF3A38F69}" dt="2024-02-19T13:16:37.368" v="377" actId="20577"/>
          <ac:spMkLst>
            <pc:docMk/>
            <pc:sldMk cId="1525809946" sldId="276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1-25T09:47:51.369" v="165" actId="20577"/>
        <pc:sldMkLst>
          <pc:docMk/>
          <pc:sldMk cId="1229256217" sldId="277"/>
        </pc:sldMkLst>
        <pc:spChg chg="mod">
          <ac:chgData name="Joanne" userId="65170168-9606-4a79-a01d-be8f44eebb57" providerId="ADAL" clId="{E8ABD4BA-0E50-46D3-9A35-0F2AF3A38F69}" dt="2024-01-25T09:47:51.369" v="165" actId="20577"/>
          <ac:spMkLst>
            <pc:docMk/>
            <pc:sldMk cId="1229256217" sldId="277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2-19T14:23:22.071" v="1204" actId="20577"/>
        <pc:sldMkLst>
          <pc:docMk/>
          <pc:sldMk cId="2876935874" sldId="278"/>
        </pc:sldMkLst>
        <pc:spChg chg="mod">
          <ac:chgData name="Joanne" userId="65170168-9606-4a79-a01d-be8f44eebb57" providerId="ADAL" clId="{E8ABD4BA-0E50-46D3-9A35-0F2AF3A38F69}" dt="2024-02-19T14:23:22.071" v="1204" actId="20577"/>
          <ac:spMkLst>
            <pc:docMk/>
            <pc:sldMk cId="2876935874" sldId="278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1-25T09:45:29.758" v="85" actId="20577"/>
        <pc:sldMkLst>
          <pc:docMk/>
          <pc:sldMk cId="4034258250" sldId="279"/>
        </pc:sldMkLst>
        <pc:spChg chg="mod">
          <ac:chgData name="Joanne" userId="65170168-9606-4a79-a01d-be8f44eebb57" providerId="ADAL" clId="{E8ABD4BA-0E50-46D3-9A35-0F2AF3A38F69}" dt="2024-01-25T09:45:29.758" v="85" actId="20577"/>
          <ac:spMkLst>
            <pc:docMk/>
            <pc:sldMk cId="4034258250" sldId="279"/>
            <ac:spMk id="4" creationId="{6A853C77-D4D6-4750-946B-411A6A97CD4A}"/>
          </ac:spMkLst>
        </pc:spChg>
      </pc:sldChg>
      <pc:sldChg chg="modSp mod">
        <pc:chgData name="Joanne" userId="65170168-9606-4a79-a01d-be8f44eebb57" providerId="ADAL" clId="{E8ABD4BA-0E50-46D3-9A35-0F2AF3A38F69}" dt="2024-02-19T13:49:30.047" v="658" actId="20577"/>
        <pc:sldMkLst>
          <pc:docMk/>
          <pc:sldMk cId="2533577748" sldId="280"/>
        </pc:sldMkLst>
        <pc:spChg chg="mod">
          <ac:chgData name="Joanne" userId="65170168-9606-4a79-a01d-be8f44eebb57" providerId="ADAL" clId="{E8ABD4BA-0E50-46D3-9A35-0F2AF3A38F69}" dt="2024-02-19T13:49:30.047" v="658" actId="20577"/>
          <ac:spMkLst>
            <pc:docMk/>
            <pc:sldMk cId="2533577748" sldId="280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19T14:07:18.665" v="979" actId="5793"/>
        <pc:sldMkLst>
          <pc:docMk/>
          <pc:sldMk cId="3049487346" sldId="283"/>
        </pc:sldMkLst>
        <pc:spChg chg="mod">
          <ac:chgData name="Joanne" userId="65170168-9606-4a79-a01d-be8f44eebb57" providerId="ADAL" clId="{E8ABD4BA-0E50-46D3-9A35-0F2AF3A38F69}" dt="2024-02-19T14:07:18.665" v="979" actId="5793"/>
          <ac:spMkLst>
            <pc:docMk/>
            <pc:sldMk cId="3049487346" sldId="283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19T14:17:06.208" v="1147" actId="5793"/>
        <pc:sldMkLst>
          <pc:docMk/>
          <pc:sldMk cId="4022768882" sldId="284"/>
        </pc:sldMkLst>
        <pc:spChg chg="mod">
          <ac:chgData name="Joanne" userId="65170168-9606-4a79-a01d-be8f44eebb57" providerId="ADAL" clId="{E8ABD4BA-0E50-46D3-9A35-0F2AF3A38F69}" dt="2024-02-19T14:17:06.208" v="1147" actId="5793"/>
          <ac:spMkLst>
            <pc:docMk/>
            <pc:sldMk cId="4022768882" sldId="284"/>
            <ac:spMk id="8" creationId="{CA5D177B-C9A5-4A28-AFE5-6E82502582E7}"/>
          </ac:spMkLst>
        </pc:spChg>
      </pc:sldChg>
      <pc:sldChg chg="modSp mod">
        <pc:chgData name="Joanne" userId="65170168-9606-4a79-a01d-be8f44eebb57" providerId="ADAL" clId="{E8ABD4BA-0E50-46D3-9A35-0F2AF3A38F69}" dt="2024-02-05T13:32:32.933" v="173" actId="313"/>
        <pc:sldMkLst>
          <pc:docMk/>
          <pc:sldMk cId="450082210" sldId="285"/>
        </pc:sldMkLst>
        <pc:spChg chg="mod">
          <ac:chgData name="Joanne" userId="65170168-9606-4a79-a01d-be8f44eebb57" providerId="ADAL" clId="{E8ABD4BA-0E50-46D3-9A35-0F2AF3A38F69}" dt="2024-02-05T13:32:32.933" v="173" actId="313"/>
          <ac:spMkLst>
            <pc:docMk/>
            <pc:sldMk cId="450082210" sldId="285"/>
            <ac:spMk id="8" creationId="{CA5D177B-C9A5-4A28-AFE5-6E82502582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6457B-74AF-4919-9EB1-28BD8D1E184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8EA21-1B5F-4B5B-8AA2-0225A21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4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5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2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9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90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4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0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2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27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10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82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6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2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5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5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9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8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A21-1B5F-4B5B-8AA2-0225A21A91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3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20B6E-218B-4535-AD32-49F5B04EB0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36D4D5-B7E0-4407-B6C7-32E6852C85DE}"/>
              </a:ext>
            </a:extLst>
          </p:cNvPr>
          <p:cNvSpPr/>
          <p:nvPr userDrawn="1"/>
        </p:nvSpPr>
        <p:spPr>
          <a:xfrm>
            <a:off x="0" y="0"/>
            <a:ext cx="10241280" cy="5646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A8F3-A7F3-4A79-86D4-15E0CC1F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FA32-877C-4389-8DBD-4B0E634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F8E0-A4F5-4F82-9905-172FD7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4E4DA-0DCE-42EF-9D1C-FBE98BB6D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75614"/>
            <a:ext cx="1648142" cy="1035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B2376C-1656-4297-8896-FA61B80483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4" y="2467769"/>
            <a:ext cx="1082761" cy="984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9334A6-CE2F-448B-8A90-E8408D0335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75" y="4297679"/>
            <a:ext cx="770511" cy="77051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5D08A326-7524-4F7C-A37B-D1FFAFE6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24" y="2047747"/>
            <a:ext cx="5580062" cy="1055545"/>
          </a:xfrm>
        </p:spPr>
        <p:txBody>
          <a:bodyPr lIns="0" tIns="0" rIns="0" bIns="0">
            <a:sp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C2667-61FC-41B3-91E0-8E039A3A6257}"/>
              </a:ext>
            </a:extLst>
          </p:cNvPr>
          <p:cNvSpPr/>
          <p:nvPr userDrawn="1"/>
        </p:nvSpPr>
        <p:spPr>
          <a:xfrm>
            <a:off x="7772400" y="4663440"/>
            <a:ext cx="3903662" cy="1737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5913858-2F70-421E-A4BB-764D90842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4704239"/>
            <a:ext cx="3903662" cy="1655762"/>
          </a:xfrm>
        </p:spPr>
        <p:txBody>
          <a:bodyPr lIns="180000" tIns="180000" rIns="180000" bIns="72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36D4D5-B7E0-4407-B6C7-32E6852C85DE}"/>
              </a:ext>
            </a:extLst>
          </p:cNvPr>
          <p:cNvSpPr/>
          <p:nvPr userDrawn="1"/>
        </p:nvSpPr>
        <p:spPr>
          <a:xfrm>
            <a:off x="0" y="0"/>
            <a:ext cx="10241280" cy="5646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A8F3-A7F3-4A79-86D4-15E0CC1F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FA32-877C-4389-8DBD-4B0E634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F8E0-A4F5-4F82-9905-172FD7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4E4DA-0DCE-42EF-9D1C-FBE98BB6D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75614"/>
            <a:ext cx="1648142" cy="1035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B2376C-1656-4297-8896-FA61B80483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4" y="2467769"/>
            <a:ext cx="1082761" cy="984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9334A6-CE2F-448B-8A90-E8408D0335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75" y="4297679"/>
            <a:ext cx="770511" cy="77051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5D08A326-7524-4F7C-A37B-D1FFAFE6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24" y="2047747"/>
            <a:ext cx="5580062" cy="125552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C2667-61FC-41B3-91E0-8E039A3A6257}"/>
              </a:ext>
            </a:extLst>
          </p:cNvPr>
          <p:cNvSpPr/>
          <p:nvPr userDrawn="1"/>
        </p:nvSpPr>
        <p:spPr>
          <a:xfrm>
            <a:off x="7772400" y="4663440"/>
            <a:ext cx="3903662" cy="1737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5913858-2F70-421E-A4BB-764D90842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4704239"/>
            <a:ext cx="3903662" cy="1655762"/>
          </a:xfrm>
        </p:spPr>
        <p:txBody>
          <a:bodyPr lIns="180000" tIns="180000" rIns="180000" bIns="72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387E9-F540-471E-9077-ABE912019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02D7D-01CF-4121-A0BE-97B90478ADD7}"/>
              </a:ext>
            </a:extLst>
          </p:cNvPr>
          <p:cNvSpPr/>
          <p:nvPr userDrawn="1"/>
        </p:nvSpPr>
        <p:spPr>
          <a:xfrm>
            <a:off x="515938" y="0"/>
            <a:ext cx="9351962" cy="4808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045E5-F98A-4B03-AE8F-7EAF1343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0"/>
            <a:ext cx="8334045" cy="1247775"/>
          </a:xfrm>
        </p:spPr>
        <p:txBody>
          <a:bodyPr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1FA66-F218-43EF-BBA4-A34AC23F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224" y="1130142"/>
            <a:ext cx="8334045" cy="150018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546E-AA6D-4EC9-BB4C-DA5AB120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A540-DE4C-4A19-917E-51BF7D11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7119-5498-4890-99C0-40FFAF06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764FE-9C76-48E5-9CD7-CB6A808D8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891" y="5562592"/>
            <a:ext cx="1359411" cy="853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86CB8-C5EE-4F0A-995A-2DDCD5EE8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7405" y="4327191"/>
            <a:ext cx="827468" cy="8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387E9-F540-471E-9077-ABE912019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02D7D-01CF-4121-A0BE-97B90478ADD7}"/>
              </a:ext>
            </a:extLst>
          </p:cNvPr>
          <p:cNvSpPr/>
          <p:nvPr userDrawn="1"/>
        </p:nvSpPr>
        <p:spPr>
          <a:xfrm>
            <a:off x="515938" y="2049780"/>
            <a:ext cx="9351962" cy="4808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045E5-F98A-4B03-AE8F-7EAF1343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2049780"/>
            <a:ext cx="8334045" cy="1247775"/>
          </a:xfrm>
        </p:spPr>
        <p:txBody>
          <a:bodyPr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1FA66-F218-43EF-BBA4-A34AC23F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224" y="3179922"/>
            <a:ext cx="8334045" cy="150018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546E-AA6D-4EC9-BB4C-DA5AB120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839" y="6301740"/>
            <a:ext cx="1393031" cy="213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A540-DE4C-4A19-917E-51BF7D11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9359" y="6301740"/>
            <a:ext cx="4114800" cy="213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7119-5498-4890-99C0-40FFAF06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288" y="6301740"/>
            <a:ext cx="246062" cy="213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764FE-9C76-48E5-9CD7-CB6A808D8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891" y="393692"/>
            <a:ext cx="1359411" cy="8534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10D3E6-6EC6-4455-9ABA-A453F74604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0778" y="5055394"/>
            <a:ext cx="428252" cy="17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5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387E9-F540-471E-9077-ABE912019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045E5-F98A-4B03-AE8F-7EAF1343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2049780"/>
            <a:ext cx="5553075" cy="1247775"/>
          </a:xfrm>
        </p:spPr>
        <p:txBody>
          <a:bodyPr tIns="0" rIns="0" bIns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1FA66-F218-43EF-BBA4-A34AC23F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4225" y="3179922"/>
            <a:ext cx="5553075" cy="1500187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764FE-9C76-48E5-9CD7-CB6A808D8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416" y="5554972"/>
            <a:ext cx="1359411" cy="853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D4D463-BA1E-467E-AF08-0BD85ADD4D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2429" y="2105025"/>
            <a:ext cx="2446827" cy="266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4977D1-B34D-4B39-B386-F9B66102CD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744" y="2104425"/>
            <a:ext cx="2423831" cy="26676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AE5EFA3-AE6E-4B00-82D6-191AF0CBD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489" y="6301740"/>
            <a:ext cx="1393031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6DB73E6-1889-4496-BEA0-8C1EF7AD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6009" y="6301740"/>
            <a:ext cx="4114800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98E58BF-935A-47EF-9962-B1958FD0E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01740"/>
            <a:ext cx="246062" cy="21334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09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387E9-F540-471E-9077-ABE912019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045E5-F98A-4B03-AE8F-7EAF1343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53351"/>
            <a:ext cx="7134226" cy="1163952"/>
          </a:xfrm>
        </p:spPr>
        <p:txBody>
          <a:bodyPr tIns="0" rIns="0" bIns="0" anchor="b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1FA66-F218-43EF-BBA4-A34AC23F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3650" y="1199671"/>
            <a:ext cx="7134226" cy="103012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764FE-9C76-48E5-9CD7-CB6A808D8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416" y="5554972"/>
            <a:ext cx="1359411" cy="8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35074-FC6D-48E4-8713-50F1C82A0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5758" y="2383149"/>
            <a:ext cx="4009652" cy="592837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DE78CF7-E638-4C2B-897E-A44FC47E8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489" y="6301740"/>
            <a:ext cx="1393031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EDCF41B-2304-497A-94D6-ADD01F090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6009" y="6301740"/>
            <a:ext cx="4114800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80DB326-E39C-4432-A436-8CC3E984C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01740"/>
            <a:ext cx="246062" cy="21334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2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707E-5175-44B0-9FD6-3030E6AB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283A1-9319-4CA0-BC39-FF849C943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531F-C991-447B-AA77-CD3A8CDE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E868-AE7D-4304-93B8-94B39CB4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76AC9-9D61-4356-9031-7E6F9E7A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BD7-7F34-4AF5-8498-7352388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7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707E-5175-44B0-9FD6-3030E6AB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35165"/>
            <a:ext cx="6199187" cy="125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283A1-9319-4CA0-BC39-FF849C94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14575"/>
            <a:ext cx="6370637" cy="3306763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531F-C991-447B-AA77-CD3A8CDE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E868-AE7D-4304-93B8-94B39CB4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76AC9-9D61-4356-9031-7E6F9E7A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BD7-7F34-4AF5-8498-73523888B7A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17DB63-CC31-4964-9E84-4E0DC61E83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7075" y="620713"/>
            <a:ext cx="4572000" cy="5000625"/>
          </a:xfrm>
        </p:spPr>
        <p:txBody>
          <a:bodyPr tIns="0" rIns="0" bIns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9178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AEE1-28BB-4CD9-9300-63E1868A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6AB16-A30D-4DCE-A097-EE67F024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24/01/2019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19E82-B7E4-42EC-A4DF-BBD7AAC9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68285-04C9-4F4A-8122-C9F5B67C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BD7-7F34-4AF5-8498-7352388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2E10C-D3FF-4BCF-B5C5-81DCAEF6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14400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A474E-7C1F-450B-9876-416ACB92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00403"/>
            <a:ext cx="10837862" cy="403225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41AA-6C74-4CCB-AD1E-A86AFF7C6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489" y="6301740"/>
            <a:ext cx="1393031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/>
              <a:t>24/01/2019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9894-4BDE-4612-A51A-A24115D50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6009" y="6301740"/>
            <a:ext cx="4114800" cy="213348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DE8A-AAB0-4758-970A-6F04CD71B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01740"/>
            <a:ext cx="246062" cy="21334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800" b="1">
                <a:solidFill>
                  <a:schemeClr val="accent2"/>
                </a:solidFill>
              </a:defRPr>
            </a:lvl1pPr>
          </a:lstStyle>
          <a:p>
            <a:fld id="{4F75ABD7-7F34-4AF5-8498-73523888B7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48E85-8F04-444F-8AA0-4E537A82064C}"/>
              </a:ext>
            </a:extLst>
          </p:cNvPr>
          <p:cNvCxnSpPr>
            <a:cxnSpLocks/>
          </p:cNvCxnSpPr>
          <p:nvPr userDrawn="1"/>
        </p:nvCxnSpPr>
        <p:spPr>
          <a:xfrm>
            <a:off x="392995" y="435165"/>
            <a:ext cx="11303705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53654D0-0C33-4F65-9830-04E5CEB40BB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" y="295275"/>
            <a:ext cx="435216" cy="27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F63474-298E-42BB-9DEA-B05F235083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38" y="5984838"/>
            <a:ext cx="842962" cy="5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73" r:id="rId4"/>
    <p:sldLayoutId id="2147483674" r:id="rId5"/>
    <p:sldLayoutId id="2147483675" r:id="rId6"/>
    <p:sldLayoutId id="2147483650" r:id="rId7"/>
    <p:sldLayoutId id="2147483676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spcAft>
          <a:spcPts val="0"/>
        </a:spcAft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234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zensadvice.org.uk/helptoclai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n2us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geuk.org.uk/leics/our-services/support-in-the-community/warm-and-wise/" TargetMode="External"/><Relationship Id="rId5" Type="http://schemas.openxmlformats.org/officeDocument/2006/relationships/hyperlink" Target="https://capuk.org/get-help" TargetMode="External"/><Relationship Id="rId4" Type="http://schemas.openxmlformats.org/officeDocument/2006/relationships/hyperlink" Target="https://www.stepchang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contactplus.org.uk/our-services/your-home/warm-hom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yreForestFoodBan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elbankfoundation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v.uk/improve-energy-efficiency" TargetMode="External"/><Relationship Id="rId4" Type="http://schemas.openxmlformats.org/officeDocument/2006/relationships/hyperlink" Target="http://www.energysavingtrust.org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andmoneyadvice.org/toolk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2us.org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12B75D-644C-4A09-99E8-AA521DF6079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10524" y="2047747"/>
            <a:ext cx="5580062" cy="1513619"/>
          </a:xfrm>
        </p:spPr>
        <p:txBody>
          <a:bodyPr/>
          <a:lstStyle/>
          <a:p>
            <a:r>
              <a:rPr lang="en-GB" dirty="0"/>
              <a:t>Financial 1</a:t>
            </a:r>
            <a:r>
              <a:rPr lang="en-GB" baseline="30000" dirty="0"/>
              <a:t>st</a:t>
            </a:r>
            <a:r>
              <a:rPr lang="en-GB" dirty="0"/>
              <a:t> Aid</a:t>
            </a:r>
            <a:br>
              <a:rPr lang="en-GB" dirty="0"/>
            </a:br>
            <a:r>
              <a:rPr lang="en-GB" sz="2000" dirty="0"/>
              <a:t>Training for front line staff and volunteers helping people with a financial crisis/in fuel poverty</a:t>
            </a:r>
            <a:endParaRPr lang="en-GB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8348895-E472-45C3-9209-C4A30046E75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61610" y="4739268"/>
            <a:ext cx="3814452" cy="1620733"/>
          </a:xfrm>
        </p:spPr>
        <p:txBody>
          <a:bodyPr/>
          <a:lstStyle/>
          <a:p>
            <a:r>
              <a:rPr lang="en-GB" sz="2400" b="1" dirty="0"/>
              <a:t>Joanne </a:t>
            </a:r>
            <a:r>
              <a:rPr lang="en-GB" sz="2400" b="1" dirty="0" err="1"/>
              <a:t>Shinton</a:t>
            </a:r>
            <a:endParaRPr lang="en-GB" sz="2400" b="1" dirty="0"/>
          </a:p>
          <a:p>
            <a:r>
              <a:rPr lang="en-GB" sz="2400" b="1" dirty="0"/>
              <a:t>6</a:t>
            </a:r>
            <a:r>
              <a:rPr lang="en-GB" sz="2400" b="1" baseline="30000" dirty="0"/>
              <a:t>th</a:t>
            </a:r>
            <a:r>
              <a:rPr lang="en-GB" sz="2400" b="1" dirty="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14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Maximise Income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2960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Discount schemes: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Severn Trent Big Difference Scheme –up to 90% reduction in water bill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Warm Homes Discount Scheme – one off £140 discount on energy bill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Energy Bills Support Scheme Alternative Funding (biomass/oil) - £200 payment in February. Park home residents can apply for £400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Healthy Start/Best Start Vouchers (Pregnant/Preschool Children) – Ask your health visitor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Free school meals – Ask your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41338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8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GB" sz="8000" dirty="0"/>
              <a:t>Step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r>
              <a:rPr lang="en-US" sz="4800" dirty="0"/>
              <a:t>Create a Budget Plan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Practical Help </a:t>
            </a:r>
            <a:r>
              <a:rPr lang="en-GB" sz="3600"/>
              <a:t>- </a:t>
            </a:r>
            <a:r>
              <a:rPr lang="en-US" sz="3600"/>
              <a:t>a 4-step process</a:t>
            </a:r>
            <a:br>
              <a:rPr lang="en-US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16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Budget Plan </a:t>
            </a:r>
            <a:r>
              <a:rPr lang="en-US" sz="2800" dirty="0"/>
              <a:t>(see handout example)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3044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Gives you a clear picture of what are the outgoing expenses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Shows the balance between income against outgoings – shows any gaps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Crucial preparation for specialist agency help – time saving and stress reducing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Are there any expenditure areas that can be reduced?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Regular subscriptions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Premiums for insurances etc. – shop around (Compare the market/Go compare)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Home Start Wyre Forest Swap Shop/Freecycle/Facebook Marketplace/</a:t>
            </a:r>
            <a:r>
              <a:rPr lang="en-US" dirty="0" err="1"/>
              <a:t>Ebay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Hand Shops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Energy efficiency measures (see slide on Fuel Poverty and Handy contacts on Information Flyer)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GB" sz="8000" dirty="0"/>
              <a:t>Step 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/>
        <p:txBody>
          <a:bodyPr>
            <a:normAutofit lnSpcReduction="10000"/>
          </a:bodyPr>
          <a:lstStyle/>
          <a:p>
            <a:r>
              <a:rPr lang="en-US" sz="4800" dirty="0"/>
              <a:t>Refer to a Specialist Agency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Practical Help </a:t>
            </a:r>
            <a:r>
              <a:rPr lang="en-GB" sz="3600"/>
              <a:t>- </a:t>
            </a:r>
            <a:r>
              <a:rPr lang="en-US" sz="3600"/>
              <a:t>a 4-step process</a:t>
            </a:r>
            <a:br>
              <a:rPr lang="en-US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9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 to a Specialist Agency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566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NB:</a:t>
            </a:r>
            <a:r>
              <a:rPr lang="en-US" dirty="0"/>
              <a:t> Need specific consent to share financial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higher the quality of the referral the better the response will be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Citizens Advice Wyre Forest Tel: 0808 278 7891 – go straight here for support with unmanaged debts. Make it clear if urgent e.g. priority debt/court order.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Agencies can refer to </a:t>
            </a:r>
            <a:r>
              <a:rPr lang="en-US" b="1" dirty="0"/>
              <a:t>Citizens Advice Wyre Forest </a:t>
            </a:r>
            <a:r>
              <a:rPr lang="en-US" dirty="0"/>
              <a:t>through an agency referral process via their website: https://www.wyreforestcab.org.uk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Anyone can make a general </a:t>
            </a:r>
            <a:r>
              <a:rPr lang="en-US" b="1" dirty="0"/>
              <a:t>Citizens Advice Wyre Forest </a:t>
            </a:r>
            <a:r>
              <a:rPr lang="en-US" dirty="0"/>
              <a:t>appointment – Need to specifically ask for face-to-face 1hour option. Waiting time is about 2 weeks.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Email: info@wyreforestcab.org.uk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Help to Claim Service (universal credit help only) </a:t>
            </a:r>
            <a:r>
              <a:rPr lang="en-US" b="1" dirty="0"/>
              <a:t>Tel: 0800 144 8444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www.citizensadvice.org.uk/helptoclaim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8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 to a Specialist Agency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9185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Other Agencies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Local (face to face):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Starting well partnership, Brookside family hub, Kidderminster. Tel: 01562 827207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Starting well partnership, Half crown Wood family hub, Stourport On Severn. Tel: 01299877920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On-line/Telephone: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Turn2Us </a:t>
            </a:r>
            <a:r>
              <a:rPr lang="en-US" dirty="0"/>
              <a:t>(Benefits calculator and grant search)- </a:t>
            </a:r>
            <a:r>
              <a:rPr lang="en-US" dirty="0">
                <a:hlinkClick r:id="rId3"/>
              </a:rPr>
              <a:t>https://www.turn2us.org.uk/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Step Change </a:t>
            </a:r>
            <a:r>
              <a:rPr lang="en-US" dirty="0"/>
              <a:t>(Debt Management) - </a:t>
            </a:r>
            <a:r>
              <a:rPr lang="en-US" sz="2000" dirty="0">
                <a:hlinkClick r:id="rId4"/>
              </a:rPr>
              <a:t>https://www.stepchange.org/</a:t>
            </a:r>
            <a:r>
              <a:rPr lang="en-US" sz="2000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Help through Hardship </a:t>
            </a:r>
            <a:r>
              <a:rPr lang="en-GB" dirty="0"/>
              <a:t>(Trussell Trust)Tel: </a:t>
            </a:r>
            <a:r>
              <a:rPr lang="en-GB" b="1" dirty="0"/>
              <a:t>0808 2082138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Christians against Poverty </a:t>
            </a:r>
            <a:r>
              <a:rPr lang="en-GB" dirty="0"/>
              <a:t>(Debt and Money Advice) </a:t>
            </a:r>
            <a:r>
              <a:rPr lang="en-GB" sz="2000" dirty="0">
                <a:hlinkClick r:id="rId5"/>
              </a:rPr>
              <a:t>https://capuk.org/get-help</a:t>
            </a:r>
            <a:r>
              <a:rPr lang="en-GB" sz="2000" dirty="0"/>
              <a:t> 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b="1" u="sng" dirty="0"/>
              <a:t>Age UK warm and wise (50+) </a:t>
            </a:r>
            <a:r>
              <a:rPr lang="en-GB" b="1" dirty="0"/>
              <a:t>-</a:t>
            </a:r>
            <a:r>
              <a:rPr lang="en-GB" sz="1600" b="1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GB" sz="16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https://www.ageuk.org.uk/leics/our-services/support-in-the-community/warm-and-wise/ </a:t>
            </a:r>
            <a:r>
              <a:rPr lang="en-GB" sz="2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7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Coordinating Support Roles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421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Professionals in roles who can case work individual adults to make sure they get the right support from the right agency, and who have time to help people complete forms </a:t>
            </a:r>
            <a:r>
              <a:rPr lang="en-US" i="1" dirty="0" err="1"/>
              <a:t>etc</a:t>
            </a:r>
            <a:r>
              <a:rPr lang="en-US" i="1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Social Prescribers (see your local GP surgery for details in your area)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Calibri" panose="020F0502020204030204" pitchFamily="34" charset="0"/>
              </a:rPr>
              <a:t>Aymler</a:t>
            </a:r>
            <a:r>
              <a:rPr lang="en-GB" sz="1800" dirty="0">
                <a:latin typeface="Calibri" panose="020F0502020204030204" pitchFamily="34" charset="0"/>
              </a:rPr>
              <a:t> Lodge</a:t>
            </a:r>
            <a:r>
              <a:rPr lang="en-GB" sz="1800" b="0" i="0" strike="noStrike" dirty="0">
                <a:effectLst/>
                <a:latin typeface="Calibri" panose="020F0502020204030204" pitchFamily="34" charset="0"/>
              </a:rPr>
              <a:t> – </a:t>
            </a:r>
            <a:r>
              <a:rPr lang="en-GB" sz="1800" dirty="0">
                <a:latin typeface="Calibri" panose="020F0502020204030204" pitchFamily="34" charset="0"/>
              </a:rPr>
              <a:t>Taryn Hill - </a:t>
            </a:r>
            <a:r>
              <a:rPr lang="en-GB" sz="1800" b="0" i="0" strike="noStrike" dirty="0">
                <a:effectLst/>
                <a:latin typeface="Calibri" panose="020F0502020204030204" pitchFamily="34" charset="0"/>
              </a:rPr>
              <a:t>Social Prescriber </a:t>
            </a:r>
            <a:r>
              <a:rPr lang="en-GB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Tel: 01562 822015</a:t>
            </a:r>
            <a:r>
              <a:rPr lang="en-GB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Northumberland House -  Charlene Knight - Social Prescriber – Tel: 01562 757377</a:t>
            </a:r>
            <a:r>
              <a:rPr lang="en-GB" dirty="0"/>
              <a:t> 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Wolverley</a:t>
            </a:r>
            <a:r>
              <a:rPr lang="en-US" sz="1800" dirty="0"/>
              <a:t> Surgery – Taryn Hill – Social Prescriber </a:t>
            </a:r>
            <a:r>
              <a:rPr lang="en-US" sz="2000" dirty="0"/>
              <a:t>– </a:t>
            </a:r>
            <a:r>
              <a:rPr lang="en-US" sz="1800" dirty="0"/>
              <a:t>Tel: 01562 850800</a:t>
            </a:r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First Contact Plus  - </a:t>
            </a:r>
            <a:r>
              <a:rPr lang="en-GB" sz="16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https://firstcontactplus.org.uk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LCC Warm Homes Team -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https://firstcontactplus.org.uk/our-services/your-home/warm-homes/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Support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1198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Meeting immediate/urgent/basic needs of individuals: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Foodbanks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Wyre Forest Foodbank (referrals accepted from a list of agencies)- </a:t>
            </a:r>
            <a:r>
              <a:rPr lang="en-US" sz="2000" dirty="0">
                <a:hlinkClick r:id="rId3"/>
              </a:rPr>
              <a:t>https://www.facebook.com/WyreForestFoodBank/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Trussell Trust Foodbank, Wyre Forest  </a:t>
            </a:r>
            <a:r>
              <a:rPr lang="en-US" sz="2000" dirty="0"/>
              <a:t>Tel: </a:t>
            </a:r>
            <a:r>
              <a:rPr lang="en-GB" sz="2000" dirty="0"/>
              <a:t>07469 216 904 (During open times only) (Wyre Forest Citizens Advice – will issue a voucher)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Food Share– </a:t>
            </a:r>
            <a:r>
              <a:rPr lang="en-US" sz="2000" dirty="0"/>
              <a:t>free food to stop waste. https://www.facebook.com/p/Food-Share-Wyre-Forest-Community-Cafe-100080789018819/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Household Support Fund – </a:t>
            </a:r>
            <a:r>
              <a:rPr lang="en-US" sz="2000" dirty="0"/>
              <a:t>Food and fuel vouchers via referring agency (due to end 31</a:t>
            </a:r>
            <a:r>
              <a:rPr lang="en-US" sz="2000" baseline="30000" dirty="0"/>
              <a:t>st</a:t>
            </a:r>
            <a:r>
              <a:rPr lang="en-US" sz="2000" dirty="0"/>
              <a:t> March 2024) - https://www.wyreforestdc.gov.uk/council-tax-and-benefits/financial-support/household-support-fund/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GB" sz="8000" dirty="0"/>
              <a:t>Fuel Poverty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/>
        <p:txBody>
          <a:bodyPr>
            <a:normAutofit/>
          </a:bodyPr>
          <a:lstStyle/>
          <a:p>
            <a:r>
              <a:rPr lang="en-US" sz="4800" dirty="0"/>
              <a:t>Ways to help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Further Practical Help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25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Poverty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566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United for Warm Homes –Friends of the Earth Campaign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6892D0FB-229D-4F3B-8A2B-15733DAEB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3" y="2017850"/>
            <a:ext cx="4597929" cy="484014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0360E16-789E-452F-AC0C-207327291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82" y="2017851"/>
            <a:ext cx="4514691" cy="48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Aim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566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This training development has been funded by the National Grid Community Matters Fund to help vulnerable people affected by fuel poverty.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We </a:t>
            </a:r>
            <a:r>
              <a:rPr lang="en-US" b="1" dirty="0" err="1">
                <a:solidFill>
                  <a:schemeClr val="accent1"/>
                </a:solidFill>
              </a:rPr>
              <a:t>recognise</a:t>
            </a:r>
            <a:r>
              <a:rPr lang="en-US" b="1" dirty="0">
                <a:solidFill>
                  <a:schemeClr val="accent1"/>
                </a:solidFill>
              </a:rPr>
              <a:t> fuel poverty is intrinsically linked to financial crises and the cost of living increases affecting everyone.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Therefore this training aims 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Provide front-line staff/volunteers the information/skills needed to provide an appropriate and immediate response to someone in financial crisis/fuel poverty.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Increase front-line staff/volunteer skills in supporting the emotional impact of being in financial crisis/fuel poverty.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Increase front-line staff/volunteer knowledge on practical steps to help in the first instance, and the next steps to getting more specialist help.</a:t>
            </a:r>
          </a:p>
        </p:txBody>
      </p:sp>
    </p:spTree>
    <p:extLst>
      <p:ext uri="{BB962C8B-B14F-4D97-AF65-F5344CB8AC3E}">
        <p14:creationId xmlns:p14="http://schemas.microsoft.com/office/powerpoint/2010/main" val="345452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Poverty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9772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WCC Home Energy Grants -  </a:t>
            </a:r>
            <a:r>
              <a:rPr lang="en-GB" sz="2000" dirty="0"/>
              <a:t> https://www.worcestershire.gov.uk/council-services/environment/sustainability-and-carbon-reduction/warmer-worcestershire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Fuel Bank Foundation </a:t>
            </a:r>
            <a:r>
              <a:rPr lang="en-US" sz="2000" dirty="0">
                <a:hlinkClick r:id="rId3"/>
              </a:rPr>
              <a:t>https://www.fuelbankfoundation.org/</a:t>
            </a:r>
            <a:r>
              <a:rPr lang="en-US" sz="2000" dirty="0"/>
              <a:t>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NEA – National Energy Advice </a:t>
            </a:r>
            <a:r>
              <a:rPr lang="en-US" sz="2000" dirty="0"/>
              <a:t>Tel: 0800 3047159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Energy Saving Trust Tel: 0800 444 202 </a:t>
            </a:r>
            <a:r>
              <a:rPr lang="en-US" sz="1800" dirty="0">
                <a:hlinkClick r:id="rId4"/>
              </a:rPr>
              <a:t>www.</a:t>
            </a:r>
            <a:r>
              <a:rPr lang="en-US" sz="2000" dirty="0">
                <a:hlinkClick r:id="rId4"/>
              </a:rPr>
              <a:t>energysavingtrust.org.uk</a:t>
            </a:r>
            <a:r>
              <a:rPr lang="en-US" sz="2000" dirty="0"/>
              <a:t> 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British Gas Energy Trust </a:t>
            </a:r>
            <a:r>
              <a:rPr lang="en-US" sz="2000" dirty="0"/>
              <a:t>Tel: 0116 2519068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Ofgem.gov.uk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www.gov.uk/improve-energy-efficiency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Centre for Sustainable Energy – </a:t>
            </a:r>
            <a:r>
              <a:rPr lang="en-US" sz="2000" u="sng" dirty="0"/>
              <a:t>www.cse.org.uk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CD8BD6-4E7C-4766-BEBD-98698DDF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Learning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011E39-848A-4526-9239-44E17100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24793"/>
            <a:ext cx="6465887" cy="4396545"/>
          </a:xfrm>
        </p:spPr>
        <p:txBody>
          <a:bodyPr>
            <a:normAutofit/>
          </a:bodyPr>
          <a:lstStyle/>
          <a:p>
            <a:r>
              <a:rPr lang="en-GB" dirty="0"/>
              <a:t>When people are in financial crisis/fuel poverty it can affect their mental health and wellbeing</a:t>
            </a:r>
          </a:p>
          <a:p>
            <a:r>
              <a:rPr lang="en-GB" dirty="0"/>
              <a:t>Look out for signs of severe distress which will need an emergency response</a:t>
            </a:r>
          </a:p>
          <a:p>
            <a:r>
              <a:rPr lang="en-GB" dirty="0"/>
              <a:t>Practical steps taken one at a time can make it easier to handle a complex situation</a:t>
            </a:r>
          </a:p>
          <a:p>
            <a:r>
              <a:rPr lang="en-GB" dirty="0"/>
              <a:t>Dealing with priority debts first will prevent worse outcomes such as homelessness.</a:t>
            </a:r>
          </a:p>
          <a:p>
            <a:r>
              <a:rPr lang="en-GB" dirty="0"/>
              <a:t>Don’t go in over your head – get them specialist help to take over from you.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1DF10-6E51-4917-B24F-291E091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3085-453F-4E1D-A52A-E2A53B1B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50A5-6873-4EA6-97FE-E7A2AD57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BD7-7F34-4AF5-8498-73523888B7A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20E83B5-14B8-4E92-94A9-2850BEF03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554" r="19554"/>
          <a:stretch/>
        </p:blipFill>
        <p:spPr>
          <a:xfrm>
            <a:off x="7077075" y="620713"/>
            <a:ext cx="4572000" cy="5000625"/>
          </a:xfrm>
        </p:spPr>
      </p:pic>
    </p:spTree>
    <p:extLst>
      <p:ext uri="{BB962C8B-B14F-4D97-AF65-F5344CB8AC3E}">
        <p14:creationId xmlns:p14="http://schemas.microsoft.com/office/powerpoint/2010/main" val="378904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CD8BD6-4E7C-4766-BEBD-98698DDF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011E39-848A-4526-9239-44E17100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24793"/>
            <a:ext cx="6465887" cy="439654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Welcome and introductions</a:t>
            </a:r>
          </a:p>
          <a:p>
            <a:r>
              <a:rPr lang="en-GB" dirty="0"/>
              <a:t>Emotional Help - The mental health impact of financial crisis/fuel poverty</a:t>
            </a:r>
          </a:p>
          <a:p>
            <a:pPr lvl="1"/>
            <a:r>
              <a:rPr lang="en-GB" dirty="0"/>
              <a:t>Recognising the signs of mental distress/illness</a:t>
            </a:r>
          </a:p>
          <a:p>
            <a:pPr lvl="1"/>
            <a:r>
              <a:rPr lang="en-GB" dirty="0"/>
              <a:t>Challenging your assumptions</a:t>
            </a:r>
          </a:p>
          <a:p>
            <a:pPr lvl="1"/>
            <a:r>
              <a:rPr lang="en-GB" dirty="0"/>
              <a:t>Being an active listener</a:t>
            </a:r>
          </a:p>
          <a:p>
            <a:pPr lvl="1"/>
            <a:r>
              <a:rPr lang="en-GB" dirty="0"/>
              <a:t>Recognising boundaries and limitations</a:t>
            </a:r>
          </a:p>
          <a:p>
            <a:r>
              <a:rPr lang="en-US" dirty="0"/>
              <a:t>Comfort/Refreshment Break</a:t>
            </a:r>
          </a:p>
          <a:p>
            <a:r>
              <a:rPr lang="en-US" dirty="0"/>
              <a:t>Practical Help - Introducing a 4-step process</a:t>
            </a:r>
          </a:p>
          <a:p>
            <a:pPr lvl="1"/>
            <a:r>
              <a:rPr lang="en-US" dirty="0"/>
              <a:t>Priority Debts</a:t>
            </a:r>
          </a:p>
          <a:p>
            <a:pPr lvl="1"/>
            <a:r>
              <a:rPr lang="en-US" dirty="0"/>
              <a:t>Maximising Income</a:t>
            </a:r>
          </a:p>
          <a:p>
            <a:pPr lvl="1"/>
            <a:r>
              <a:rPr lang="en-US" dirty="0"/>
              <a:t>Budget Planning</a:t>
            </a:r>
          </a:p>
          <a:p>
            <a:pPr lvl="1"/>
            <a:r>
              <a:rPr lang="en-US" dirty="0"/>
              <a:t>Referral to a specialist agency</a:t>
            </a:r>
          </a:p>
          <a:p>
            <a:r>
              <a:rPr lang="en-GB" dirty="0"/>
              <a:t>Summary of Learning</a:t>
            </a:r>
          </a:p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1DF10-6E51-4917-B24F-291E091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3085-453F-4E1D-A52A-E2A53B1B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50A5-6873-4EA6-97FE-E7A2AD57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BD7-7F34-4AF5-8498-73523888B7A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20E83B5-14B8-4E92-94A9-2850BEF03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554" r="19554"/>
          <a:stretch/>
        </p:blipFill>
        <p:spPr>
          <a:xfrm>
            <a:off x="7077075" y="620713"/>
            <a:ext cx="4572000" cy="5000625"/>
          </a:xfrm>
        </p:spPr>
      </p:pic>
    </p:spTree>
    <p:extLst>
      <p:ext uri="{BB962C8B-B14F-4D97-AF65-F5344CB8AC3E}">
        <p14:creationId xmlns:p14="http://schemas.microsoft.com/office/powerpoint/2010/main" val="227956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4566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Exercise: </a:t>
            </a:r>
            <a:r>
              <a:rPr lang="en-US" dirty="0"/>
              <a:t>Spotting signs of mental ill health/distress; knowing when it is a safeguarding concern and what to do in an emergency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Mental health support for yourself or others –</a:t>
            </a:r>
            <a:r>
              <a:rPr lang="en-US" sz="1800" b="1" dirty="0"/>
              <a:t>Tel </a:t>
            </a:r>
            <a:r>
              <a:rPr lang="en-GB" sz="1800" b="1" dirty="0"/>
              <a:t>0808 800 3302 (24/7)</a:t>
            </a:r>
            <a:endParaRPr lang="en-US" sz="18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On-line Support  - </a:t>
            </a:r>
            <a:r>
              <a:rPr lang="en-US" sz="2000" dirty="0">
                <a:hlinkClick r:id="rId3"/>
              </a:rPr>
              <a:t>https://www.mentalhealthandmoneyadvice.org/toolkit/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Exercise: </a:t>
            </a:r>
            <a:r>
              <a:rPr lang="en-US" dirty="0"/>
              <a:t>Challenging your assumptions and building empathy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Exercise: </a:t>
            </a:r>
            <a:r>
              <a:rPr lang="en-US" dirty="0"/>
              <a:t>Active Listening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Handout</a:t>
            </a:r>
            <a:r>
              <a:rPr lang="en-US" dirty="0"/>
              <a:t>: Knowing your boundaries and limitation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650922" y="1586965"/>
            <a:ext cx="6367243" cy="1247775"/>
          </a:xfrm>
        </p:spPr>
        <p:txBody>
          <a:bodyPr>
            <a:normAutofit/>
          </a:bodyPr>
          <a:lstStyle/>
          <a:p>
            <a:r>
              <a:rPr lang="en-GB" sz="8000" dirty="0"/>
              <a:t>4-Step 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050752" y="2929905"/>
            <a:ext cx="5967413" cy="2341130"/>
          </a:xfrm>
        </p:spPr>
        <p:txBody>
          <a:bodyPr>
            <a:normAutofit fontScale="70000" lnSpcReduction="20000"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sz="4800" dirty="0"/>
              <a:t>Identify Priority Debts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800" dirty="0"/>
              <a:t>Maximise Income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800" dirty="0"/>
              <a:t>Create a Budget Plan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800" dirty="0"/>
              <a:t>Refer to a Specialist Agency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Practical Help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45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GB" sz="8000" dirty="0"/>
              <a:t>Step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r>
              <a:rPr lang="en-US" sz="4800" dirty="0"/>
              <a:t>Identify Priority Debts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Practical Help </a:t>
            </a:r>
            <a:r>
              <a:rPr lang="en-GB" sz="3600"/>
              <a:t>- </a:t>
            </a:r>
            <a:r>
              <a:rPr lang="en-US" sz="3600"/>
              <a:t>a 4-step process</a:t>
            </a:r>
            <a:br>
              <a:rPr lang="en-US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2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Priority Debts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3547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Priority debts </a:t>
            </a:r>
            <a:r>
              <a:rPr lang="en-US" dirty="0"/>
              <a:t>are those which will have the most significant impact if they are not paid – i.e. homelessness, energy disconnection, or imprisonment.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An urgent response </a:t>
            </a:r>
            <a:r>
              <a:rPr lang="en-US" dirty="0"/>
              <a:t>is needed to any notice of court action – alert the agency you are referring to so they can prioritise their response.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7D74A0-C3E7-4837-B897-A0423B2D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18728"/>
              </p:ext>
            </p:extLst>
          </p:nvPr>
        </p:nvGraphicFramePr>
        <p:xfrm>
          <a:off x="1419603" y="3202808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89627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25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Priority Debts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Non-priority debts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1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Mortgage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Credit card and Store card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4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Secured 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Bank Loans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8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Overdrafts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8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Council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Catalogue Repayments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Utility Bills (not water)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Home-collected credit (e.g. Provident Loan)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Court 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Money borrowed from family/friends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1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Water Bills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7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12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5C158D-57D9-46EB-87C4-0ED92A7171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GB" sz="8000" dirty="0"/>
              <a:t>Step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413C6-3741-438C-B8F5-C65EAE887B7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r>
              <a:rPr lang="en-US" sz="4800" dirty="0"/>
              <a:t>Maximise Income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3C77-D4D6-4750-946B-411A6A97CD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5839" y="6301740"/>
            <a:ext cx="1393031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F879-9527-4405-8559-2D0E982C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89359" y="6301740"/>
            <a:ext cx="4114800" cy="213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E3E1-D372-44B2-9735-9B3B4A9A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49288" y="6301740"/>
            <a:ext cx="246062" cy="213348"/>
          </a:xfrm>
        </p:spPr>
        <p:txBody>
          <a:bodyPr/>
          <a:lstStyle/>
          <a:p>
            <a:fld id="{4F75ABD7-7F34-4AF5-8498-73523888B7A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FD405-EB00-42AD-9F6D-DF80BFC0F30A}"/>
              </a:ext>
            </a:extLst>
          </p:cNvPr>
          <p:cNvSpPr txBox="1">
            <a:spLocks/>
          </p:cNvSpPr>
          <p:nvPr/>
        </p:nvSpPr>
        <p:spPr>
          <a:xfrm>
            <a:off x="515938" y="435165"/>
            <a:ext cx="10837862" cy="12555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Practical Help </a:t>
            </a:r>
            <a:r>
              <a:rPr lang="en-GB" sz="3600"/>
              <a:t>- </a:t>
            </a:r>
            <a:r>
              <a:rPr lang="en-US" sz="3600"/>
              <a:t>a 4-step process</a:t>
            </a:r>
            <a:br>
              <a:rPr lang="en-US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0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88F-FCCF-4BB2-AC3D-05778A7F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Maximise Income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5D177B-C9A5-4A28-AFE5-6E825025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30619"/>
            <a:ext cx="10837862" cy="52960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Are all welfare benefits being claimed to which they are entitled?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Apply for financial assistance: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Household support grant –Wyre Forest County Council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Energy company hardship funds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Severn Trent Trust Fund - https://www.stwater.co.uk/my-account/help-when-you-need-it/help-with-paying-your-bill/ for arrears on water bills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Trusts/Foundations, locally and nationally (see Directory of Social Change 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www.turn2us.org.uk</a:t>
            </a:r>
            <a:r>
              <a:rPr lang="en-US" dirty="0"/>
              <a:t> can do a grant search and benefits calculator tool</a:t>
            </a:r>
          </a:p>
        </p:txBody>
      </p:sp>
    </p:spTree>
    <p:extLst>
      <p:ext uri="{BB962C8B-B14F-4D97-AF65-F5344CB8AC3E}">
        <p14:creationId xmlns:p14="http://schemas.microsoft.com/office/powerpoint/2010/main" val="85186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me Star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0778"/>
      </a:accent1>
      <a:accent2>
        <a:srgbClr val="E35205"/>
      </a:accent2>
      <a:accent3>
        <a:srgbClr val="DB0A5B"/>
      </a:accent3>
      <a:accent4>
        <a:srgbClr val="FFA300"/>
      </a:accent4>
      <a:accent5>
        <a:srgbClr val="00B0B9"/>
      </a:accent5>
      <a:accent6>
        <a:srgbClr val="BFBFBF"/>
      </a:accent6>
      <a:hlink>
        <a:srgbClr val="000000"/>
      </a:hlink>
      <a:folHlink>
        <a:srgbClr val="000000"/>
      </a:folHlink>
    </a:clrScheme>
    <a:fontScheme name="Home Sta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me-Start Powerpoint Template v2" id="{947C90D8-887A-4A53-BB0F-D643FF5E5BDB}" vid="{421B2005-9BAB-4245-8F66-B1B165CC0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171B99C50E747B15402E98116FB4B" ma:contentTypeVersion="15" ma:contentTypeDescription="Create a new document." ma:contentTypeScope="" ma:versionID="6da178a657aee413fd584dc2a7ec83f3">
  <xsd:schema xmlns:xsd="http://www.w3.org/2001/XMLSchema" xmlns:xs="http://www.w3.org/2001/XMLSchema" xmlns:p="http://schemas.microsoft.com/office/2006/metadata/properties" xmlns:ns2="dcc32b07-6c3f-4778-9ea6-0fee3f9cb6ba" xmlns:ns3="3ab93a67-9dd4-4c89-b595-21b9acebbe6b" targetNamespace="http://schemas.microsoft.com/office/2006/metadata/properties" ma:root="true" ma:fieldsID="92f39ba4618f415e19dd3f39942cb25b" ns2:_="" ns3:_="">
    <xsd:import namespace="dcc32b07-6c3f-4778-9ea6-0fee3f9cb6ba"/>
    <xsd:import namespace="3ab93a67-9dd4-4c89-b595-21b9acebb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32b07-6c3f-4778-9ea6-0fee3f9cb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aa49f06-9ad4-4da2-ace9-1d158dbee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93a67-9dd4-4c89-b595-21b9acebbe6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41e0644-1cdc-4642-979f-49586569d627}" ma:internalName="TaxCatchAll" ma:showField="CatchAllData" ma:web="3ab93a67-9dd4-4c89-b595-21b9acebb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c32b07-6c3f-4778-9ea6-0fee3f9cb6ba">
      <Terms xmlns="http://schemas.microsoft.com/office/infopath/2007/PartnerControls"/>
    </lcf76f155ced4ddcb4097134ff3c332f>
    <TaxCatchAll xmlns="3ab93a67-9dd4-4c89-b595-21b9acebbe6b" xsi:nil="true"/>
  </documentManagement>
</p:properties>
</file>

<file path=customXml/itemProps1.xml><?xml version="1.0" encoding="utf-8"?>
<ds:datastoreItem xmlns:ds="http://schemas.openxmlformats.org/officeDocument/2006/customXml" ds:itemID="{A366AD94-CD8A-40B0-A996-6E82C8559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D64FD-2EDA-4F87-95C0-90E84B387F6B}"/>
</file>

<file path=customXml/itemProps3.xml><?xml version="1.0" encoding="utf-8"?>
<ds:datastoreItem xmlns:ds="http://schemas.openxmlformats.org/officeDocument/2006/customXml" ds:itemID="{F5A1430B-6648-425C-9029-63D23AEFCF14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3ab93a67-9dd4-4c89-b595-21b9acebbe6b"/>
    <ds:schemaRef ds:uri="dcc32b07-6c3f-4778-9ea6-0fee3f9cb6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home-start-powerpoint-template-v2</Template>
  <TotalTime>845</TotalTime>
  <Words>1486</Words>
  <Application>Microsoft Office PowerPoint</Application>
  <PresentationFormat>Widescreen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Financial 1st Aid Training for front line staff and volunteers helping people with a financial crisis/in fuel poverty</vt:lpstr>
      <vt:lpstr>Session Aim</vt:lpstr>
      <vt:lpstr>Session Plan</vt:lpstr>
      <vt:lpstr>Emotional Help</vt:lpstr>
      <vt:lpstr>4-Step Process</vt:lpstr>
      <vt:lpstr>Step 1</vt:lpstr>
      <vt:lpstr>Identify Priority Debts </vt:lpstr>
      <vt:lpstr>Step 2</vt:lpstr>
      <vt:lpstr>Maximise Income </vt:lpstr>
      <vt:lpstr>Maximise Income </vt:lpstr>
      <vt:lpstr>Step 3</vt:lpstr>
      <vt:lpstr>Create a Budget Plan (see handout example) </vt:lpstr>
      <vt:lpstr>Step 4</vt:lpstr>
      <vt:lpstr>Refer to a Specialist Agency </vt:lpstr>
      <vt:lpstr>Refer to a Specialist Agency </vt:lpstr>
      <vt:lpstr>Coordinating Support Roles </vt:lpstr>
      <vt:lpstr>Emergency Support </vt:lpstr>
      <vt:lpstr>Fuel Poverty</vt:lpstr>
      <vt:lpstr>Fuel Poverty </vt:lpstr>
      <vt:lpstr>Fuel Poverty </vt:lpstr>
      <vt:lpstr>Recap of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headline appears over one to three lines</dc:title>
  <dc:creator>Stella Renwick</dc:creator>
  <cp:lastModifiedBy>Joanne</cp:lastModifiedBy>
  <cp:revision>19</cp:revision>
  <cp:lastPrinted>2024-02-19T12:54:49Z</cp:lastPrinted>
  <dcterms:created xsi:type="dcterms:W3CDTF">2021-01-19T14:54:52Z</dcterms:created>
  <dcterms:modified xsi:type="dcterms:W3CDTF">2024-02-19T14:23:52Z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0x010100EC3171B99C50E747B15402E98116FB4B</vt:lpwstr>
  </property>
  <property fmtid="{D5CDD505-2E9C-101B-9397-08002B2CF9AE}" pid="3" name="MediaServiceImageTags">
    <vt:lpwstr/>
  </property>
</Properties>
</file>