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aj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aj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aj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Body Level One…"/>
          <p:cNvSpPr txBox="1"/>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16" name="Body Level One…"/>
          <p:cNvSpPr txBox="1"/>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pc="-200" sz="8500">
                <a:latin typeface="Helvetica Neue Medium"/>
                <a:ea typeface="Helvetica Neue Medium"/>
                <a:cs typeface="Helvetica Neue Medium"/>
                <a:sym typeface="Helvetica Neue Medium"/>
              </a:defRPr>
            </a:lvl1pPr>
          </a:lstStyle>
          <a:p>
            <a:pPr/>
            <a:r>
              <a:t>“Notable Quote”</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numCol="1" spcCol="38100">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numCol="1" spcCol="38100">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numCol="1" spcCol="38100">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numCol="1" spcCol="38100">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1079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660384004_1290x1720.jpg"/>
          <p:cNvSpPr/>
          <p:nvPr>
            <p:ph type="pic" idx="22"/>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50"/>
          </a:xfrm>
          <a:prstGeom prst="rect">
            <a:avLst/>
          </a:prstGeom>
        </p:spPr>
        <p:txBody>
          <a:bodyPr/>
          <a:lstStyle/>
          <a:p>
            <a:pPr/>
            <a:r>
              <a:t>Slide Title</a:t>
            </a:r>
          </a:p>
        </p:txBody>
      </p:sp>
      <p:sp>
        <p:nvSpPr>
          <p:cNvPr id="80"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90" name="Body Level One…"/>
          <p:cNvSpPr txBox="1"/>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 Id="rId3" Type="http://schemas.openxmlformats.org/officeDocument/2006/relationships/image" Target="../media/image1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Dr Rose Papadopoullos…"/>
          <p:cNvSpPr txBox="1"/>
          <p:nvPr>
            <p:ph type="body" sz="quarter" idx="1"/>
          </p:nvPr>
        </p:nvSpPr>
        <p:spPr>
          <a:xfrm>
            <a:off x="1201341" y="10925840"/>
            <a:ext cx="21971002" cy="1571002"/>
          </a:xfrm>
          <a:prstGeom prst="rect">
            <a:avLst/>
          </a:prstGeom>
        </p:spPr>
        <p:txBody>
          <a:bodyPr/>
          <a:lstStyle/>
          <a:p>
            <a:pPr defTabSz="734694">
              <a:defRPr sz="3200"/>
            </a:pPr>
            <a:r>
              <a:t>Dr Rose Papadopoullos</a:t>
            </a:r>
          </a:p>
          <a:p>
            <a:pPr defTabSz="734694">
              <a:defRPr sz="3200"/>
            </a:pPr>
            <a:r>
              <a:t>Clinical Psychologist</a:t>
            </a:r>
          </a:p>
          <a:p>
            <a:pPr defTabSz="734694">
              <a:defRPr sz="3200"/>
            </a:pPr>
            <a:r>
              <a:t>drrosepap@proton.me</a:t>
            </a:r>
          </a:p>
        </p:txBody>
      </p:sp>
      <p:sp>
        <p:nvSpPr>
          <p:cNvPr id="152" name="Self Harm - 23 January 2026"/>
          <p:cNvSpPr txBox="1"/>
          <p:nvPr>
            <p:ph type="title"/>
          </p:nvPr>
        </p:nvSpPr>
        <p:spPr>
          <a:xfrm>
            <a:off x="1206495" y="2574990"/>
            <a:ext cx="21971006" cy="4648203"/>
          </a:xfrm>
          <a:prstGeom prst="rect">
            <a:avLst/>
          </a:prstGeom>
        </p:spPr>
        <p:txBody>
          <a:bodyPr/>
          <a:lstStyle>
            <a:lvl1pPr>
              <a:defRPr spc="-300"/>
            </a:lvl1pPr>
          </a:lstStyle>
          <a:p>
            <a:pPr/>
            <a:r>
              <a:t>Self Harm - 23 January 2026</a:t>
            </a:r>
          </a:p>
        </p:txBody>
      </p:sp>
      <p:sp>
        <p:nvSpPr>
          <p:cNvPr id="153" name="Training for Home Start Wyre Forest Volunteers"/>
          <p:cNvSpPr txBox="1"/>
          <p:nvPr/>
        </p:nvSpPr>
        <p:spPr>
          <a:xfrm>
            <a:off x="1206500" y="7196865"/>
            <a:ext cx="21971002" cy="1905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825500">
              <a:defRPr b="1" sz="5500">
                <a:solidFill>
                  <a:srgbClr val="000000"/>
                </a:solidFill>
              </a:defRPr>
            </a:lvl1pPr>
          </a:lstStyle>
          <a:p>
            <a:pPr/>
            <a:r>
              <a:t>Training for Home Start Wyre Forest Volunteers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elf Harm vs. Suicide attempt"/>
          <p:cNvSpPr txBox="1"/>
          <p:nvPr>
            <p:ph type="title"/>
          </p:nvPr>
        </p:nvSpPr>
        <p:spPr>
          <a:prstGeom prst="rect">
            <a:avLst/>
          </a:prstGeom>
        </p:spPr>
        <p:txBody>
          <a:bodyPr/>
          <a:lstStyle/>
          <a:p>
            <a:pPr lvl="2" indent="914400">
              <a:defRPr spc="-200"/>
            </a:pPr>
            <a:r>
              <a:t>Self Harm vs. Suicide attempt</a:t>
            </a:r>
          </a:p>
        </p:txBody>
      </p:sp>
      <p:graphicFrame>
        <p:nvGraphicFramePr>
          <p:cNvPr id="180" name="Table 1"/>
          <p:cNvGraphicFramePr/>
          <p:nvPr/>
        </p:nvGraphicFramePr>
        <p:xfrm>
          <a:off x="439060" y="3084191"/>
          <a:ext cx="23050601" cy="10114676"/>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7683533"/>
                <a:gridCol w="7683533"/>
                <a:gridCol w="7683533"/>
              </a:tblGrid>
              <a:tr h="2022935">
                <a:tc>
                  <a:txBody>
                    <a:bodyPr/>
                    <a:lstStyle/>
                    <a:p>
                      <a:pPr defTabSz="914400">
                        <a:defRPr sz="3200"/>
                      </a:pPr>
                    </a:p>
                  </a:txBody>
                  <a:tcPr marL="50800" marR="50800" marT="50800" marB="50800" anchor="ctr" anchorCtr="0" horzOverflow="overflow">
                    <a:lnL w="12700">
                      <a:solidFill>
                        <a:srgbClr val="5E5E5E"/>
                      </a:solidFill>
                      <a:miter lim="400000"/>
                    </a:lnL>
                  </a:tcPr>
                </a:tc>
                <a:tc>
                  <a:txBody>
                    <a:bodyPr/>
                    <a:lstStyle/>
                    <a:p>
                      <a:pPr defTabSz="914400">
                        <a:defRPr b="0">
                          <a:solidFill>
                            <a:srgbClr val="000000"/>
                          </a:solidFill>
                        </a:defRPr>
                      </a:pPr>
                      <a:r>
                        <a:rPr b="1" sz="3200">
                          <a:solidFill>
                            <a:srgbClr val="FFFFFF"/>
                          </a:solidFill>
                        </a:rPr>
                        <a:t>SELF-HARM</a:t>
                      </a:r>
                    </a:p>
                  </a:txBody>
                  <a:tcPr marL="50800" marR="50800" marT="50800" marB="50800" anchor="ctr" anchorCtr="0" horzOverflow="overflow"/>
                </a:tc>
                <a:tc>
                  <a:txBody>
                    <a:bodyPr/>
                    <a:lstStyle/>
                    <a:p>
                      <a:pPr defTabSz="914400">
                        <a:defRPr b="0">
                          <a:solidFill>
                            <a:srgbClr val="000000"/>
                          </a:solidFill>
                        </a:defRPr>
                      </a:pPr>
                      <a:r>
                        <a:rPr b="1" sz="3200">
                          <a:solidFill>
                            <a:srgbClr val="FFFFFF"/>
                          </a:solidFill>
                        </a:rPr>
                        <a:t>SUICIDE ATTEMPTS</a:t>
                      </a:r>
                    </a:p>
                  </a:txBody>
                  <a:tcPr marL="50800" marR="50800" marT="50800" marB="50800" anchor="ctr" anchorCtr="0" horzOverflow="overflow">
                    <a:lnR w="12700">
                      <a:solidFill>
                        <a:srgbClr val="5E5E5E"/>
                      </a:solidFill>
                      <a:miter lim="400000"/>
                    </a:lnR>
                  </a:tcPr>
                </a:tc>
              </a:tr>
              <a:tr h="2022935">
                <a:tc>
                  <a:txBody>
                    <a:bodyPr/>
                    <a:lstStyle/>
                    <a:p>
                      <a:pPr defTabSz="914400">
                        <a:defRPr b="0">
                          <a:solidFill>
                            <a:srgbClr val="000000"/>
                          </a:solidFill>
                        </a:defRPr>
                      </a:pPr>
                      <a:r>
                        <a:rPr b="1" sz="3200">
                          <a:solidFill>
                            <a:srgbClr val="FFFFFF"/>
                          </a:solidFill>
                        </a:rPr>
                        <a:t>FREQUENCY</a:t>
                      </a:r>
                    </a:p>
                  </a:txBody>
                  <a:tcPr marL="50800" marR="50800" marT="50800" marB="50800" anchor="ctr" anchorCtr="0" horzOverflow="overflow"/>
                </a:tc>
                <a:tc>
                  <a:txBody>
                    <a:bodyPr/>
                    <a:lstStyle/>
                    <a:p>
                      <a:pPr defTabSz="914400"/>
                      <a:r>
                        <a:rPr sz="3200"/>
                        <a:t>Usually quite frequent</a:t>
                      </a:r>
                    </a:p>
                  </a:txBody>
                  <a:tcPr marL="50800" marR="50800" marT="50800" marB="50800" anchor="ctr" anchorCtr="0" horzOverflow="overflow"/>
                </a:tc>
                <a:tc>
                  <a:txBody>
                    <a:bodyPr/>
                    <a:lstStyle/>
                    <a:p>
                      <a:pPr defTabSz="914400"/>
                      <a:r>
                        <a:rPr sz="3200"/>
                        <a:t>Attempts are usually infrequent</a:t>
                      </a:r>
                    </a:p>
                  </a:txBody>
                  <a:tcPr marL="50800" marR="50800" marT="50800" marB="50800" anchor="ctr" anchorCtr="0" horzOverflow="overflow">
                    <a:lnR w="12700">
                      <a:solidFill>
                        <a:srgbClr val="5E5E5E"/>
                      </a:solidFill>
                      <a:miter lim="400000"/>
                    </a:lnR>
                  </a:tcPr>
                </a:tc>
              </a:tr>
              <a:tr h="2022935">
                <a:tc>
                  <a:txBody>
                    <a:bodyPr/>
                    <a:lstStyle/>
                    <a:p>
                      <a:pPr defTabSz="914400">
                        <a:defRPr b="0">
                          <a:solidFill>
                            <a:srgbClr val="000000"/>
                          </a:solidFill>
                        </a:defRPr>
                      </a:pPr>
                      <a:r>
                        <a:rPr b="1" sz="3200">
                          <a:solidFill>
                            <a:srgbClr val="FFFFFF"/>
                          </a:solidFill>
                        </a:rPr>
                        <a:t>METHODS</a:t>
                      </a:r>
                    </a:p>
                  </a:txBody>
                  <a:tcPr marL="50800" marR="50800" marT="50800" marB="50800" anchor="ctr" anchorCtr="0" horzOverflow="overflow"/>
                </a:tc>
                <a:tc>
                  <a:txBody>
                    <a:bodyPr/>
                    <a:lstStyle/>
                    <a:p>
                      <a:pPr defTabSz="914400"/>
                      <a:r>
                        <a:rPr sz="3200"/>
                        <a:t>Cutting, burning and self-hitting are most common</a:t>
                      </a:r>
                    </a:p>
                  </a:txBody>
                  <a:tcPr marL="50800" marR="50800" marT="50800" marB="50800" anchor="ctr" anchorCtr="0" horzOverflow="overflow"/>
                </a:tc>
                <a:tc>
                  <a:txBody>
                    <a:bodyPr/>
                    <a:lstStyle/>
                    <a:p>
                      <a:pPr defTabSz="914400"/>
                      <a:r>
                        <a:rPr sz="3200"/>
                        <a:t>Poisoning is most common</a:t>
                      </a:r>
                    </a:p>
                  </a:txBody>
                  <a:tcPr marL="50800" marR="50800" marT="50800" marB="50800" anchor="ctr" anchorCtr="0" horzOverflow="overflow">
                    <a:lnR w="12700">
                      <a:solidFill>
                        <a:srgbClr val="5E5E5E"/>
                      </a:solidFill>
                      <a:miter lim="400000"/>
                    </a:lnR>
                  </a:tcPr>
                </a:tc>
              </a:tr>
              <a:tr h="2022935">
                <a:tc>
                  <a:txBody>
                    <a:bodyPr/>
                    <a:lstStyle/>
                    <a:p>
                      <a:pPr defTabSz="914400">
                        <a:defRPr b="0">
                          <a:solidFill>
                            <a:srgbClr val="000000"/>
                          </a:solidFill>
                        </a:defRPr>
                      </a:pPr>
                      <a:r>
                        <a:rPr b="1" sz="3200">
                          <a:solidFill>
                            <a:srgbClr val="FFFFFF"/>
                          </a:solidFill>
                        </a:rPr>
                        <a:t>SEVERITY</a:t>
                      </a:r>
                    </a:p>
                  </a:txBody>
                  <a:tcPr marL="50800" marR="50800" marT="50800" marB="50800" anchor="ctr" anchorCtr="0" horzOverflow="overflow"/>
                </a:tc>
                <a:tc>
                  <a:txBody>
                    <a:bodyPr/>
                    <a:lstStyle/>
                    <a:p>
                      <a:pPr defTabSz="914400"/>
                      <a:r>
                        <a:rPr sz="3200"/>
                        <a:t>Usually less severe</a:t>
                      </a:r>
                    </a:p>
                  </a:txBody>
                  <a:tcPr marL="50800" marR="50800" marT="50800" marB="50800" anchor="ctr" anchorCtr="0" horzOverflow="overflow"/>
                </a:tc>
                <a:tc>
                  <a:txBody>
                    <a:bodyPr/>
                    <a:lstStyle/>
                    <a:p>
                      <a:pPr defTabSz="914400"/>
                      <a:r>
                        <a:rPr sz="3200"/>
                        <a:t>Usually much more severe, and sometimes will be lethal</a:t>
                      </a:r>
                    </a:p>
                  </a:txBody>
                  <a:tcPr marL="50800" marR="50800" marT="50800" marB="50800" anchor="ctr" anchorCtr="0" horzOverflow="overflow">
                    <a:lnR w="12700">
                      <a:solidFill>
                        <a:srgbClr val="5E5E5E"/>
                      </a:solidFill>
                      <a:miter lim="400000"/>
                    </a:lnR>
                  </a:tcPr>
                </a:tc>
              </a:tr>
              <a:tr h="2022935">
                <a:tc>
                  <a:txBody>
                    <a:bodyPr/>
                    <a:lstStyle/>
                    <a:p>
                      <a:pPr defTabSz="914400">
                        <a:defRPr b="0">
                          <a:solidFill>
                            <a:srgbClr val="000000"/>
                          </a:solidFill>
                        </a:defRPr>
                      </a:pPr>
                      <a:r>
                        <a:rPr b="1" sz="3200">
                          <a:solidFill>
                            <a:srgbClr val="FFFFFF"/>
                          </a:solidFill>
                        </a:rPr>
                        <a:t>PURPOSE</a:t>
                      </a:r>
                    </a:p>
                  </a:txBody>
                  <a:tcPr marL="50800" marR="50800" marT="50800" marB="50800" anchor="ctr" anchorCtr="0" horzOverflow="overflow">
                    <a:lnB w="12700">
                      <a:solidFill>
                        <a:srgbClr val="5E5E5E"/>
                      </a:solidFill>
                      <a:miter lim="400000"/>
                    </a:lnB>
                  </a:tcPr>
                </a:tc>
                <a:tc>
                  <a:txBody>
                    <a:bodyPr/>
                    <a:lstStyle/>
                    <a:p>
                      <a:pPr defTabSz="914400">
                        <a:defRPr sz="3200"/>
                      </a:pPr>
                      <a:r>
                        <a:t>Most often as relief from difficult thoughts and feelings - </a:t>
                      </a:r>
                      <a:r>
                        <a:rPr i="1"/>
                        <a:t>to avoid suicidal impulses</a:t>
                      </a:r>
                    </a:p>
                  </a:txBody>
                  <a:tcPr marL="50800" marR="50800" marT="50800" marB="50800" anchor="ctr" anchorCtr="0" horzOverflow="overflow">
                    <a:lnB w="12700">
                      <a:solidFill>
                        <a:srgbClr val="5E5E5E"/>
                      </a:solidFill>
                      <a:miter lim="400000"/>
                    </a:lnB>
                  </a:tcPr>
                </a:tc>
                <a:tc>
                  <a:txBody>
                    <a:bodyPr/>
                    <a:lstStyle/>
                    <a:p>
                      <a:pPr defTabSz="914400"/>
                      <a:r>
                        <a:rPr sz="3200"/>
                        <a:t>Done with an intent to die</a:t>
                      </a:r>
                    </a:p>
                  </a:txBody>
                  <a:tcPr marL="50800" marR="50800" marT="50800" marB="50800" anchor="ctr" anchorCtr="0" horzOverflow="overflow">
                    <a:lnR w="12700">
                      <a:solidFill>
                        <a:srgbClr val="5E5E5E"/>
                      </a:solidFill>
                      <a:miter lim="400000"/>
                    </a:lnR>
                    <a:lnB w="12700">
                      <a:solidFill>
                        <a:srgbClr val="5E5E5E"/>
                      </a:solidFill>
                      <a:miter lim="400000"/>
                    </a:lnB>
                  </a:tcPr>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Screenshot 2022-08-30 at 10.53.06.png" descr="Screenshot 2022-08-30 at 10.53.06.png"/>
          <p:cNvPicPr>
            <a:picLocks noChangeAspect="1"/>
          </p:cNvPicPr>
          <p:nvPr/>
        </p:nvPicPr>
        <p:blipFill>
          <a:blip r:embed="rId2">
            <a:extLst/>
          </a:blip>
          <a:srcRect l="2186" t="23580" r="2186" b="0"/>
          <a:stretch>
            <a:fillRect/>
          </a:stretch>
        </p:blipFill>
        <p:spPr>
          <a:xfrm>
            <a:off x="217780" y="196788"/>
            <a:ext cx="23809671" cy="1315152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84" name="Self harm can escalate into suicidal thoughts and behaviours because:…"/>
          <p:cNvSpPr txBox="1"/>
          <p:nvPr>
            <p:ph type="body" idx="1"/>
          </p:nvPr>
        </p:nvSpPr>
        <p:spPr>
          <a:xfrm>
            <a:off x="1206500" y="2976122"/>
            <a:ext cx="21971000" cy="10453573"/>
          </a:xfrm>
          <a:prstGeom prst="rect">
            <a:avLst/>
          </a:prstGeom>
        </p:spPr>
        <p:txBody>
          <a:bodyPr lIns="50800" tIns="50800" rIns="50800" bIns="50800"/>
          <a:lstStyle/>
          <a:p>
            <a:pPr>
              <a:spcBef>
                <a:spcPts val="1800"/>
              </a:spcBef>
              <a:defRPr b="0" spc="-99"/>
            </a:pPr>
            <a:r>
              <a:t>Self harm can escalate into suicidal thoughts and behaviours because:</a:t>
            </a:r>
            <a:endParaRPr spc="-55"/>
          </a:p>
          <a:p>
            <a:pPr>
              <a:spcBef>
                <a:spcPts val="1800"/>
              </a:spcBef>
              <a:defRPr b="0" spc="-55"/>
            </a:pPr>
          </a:p>
          <a:p>
            <a:pPr marL="698500" indent="-698500">
              <a:spcBef>
                <a:spcPts val="1800"/>
              </a:spcBef>
              <a:buSzPct val="123000"/>
              <a:buChar char="•"/>
              <a:defRPr b="0" spc="-99"/>
            </a:pPr>
            <a:r>
              <a:t>Someones intent to die can change</a:t>
            </a:r>
            <a:endParaRPr spc="-55"/>
          </a:p>
          <a:p>
            <a:pPr marL="698500" indent="-698500">
              <a:spcBef>
                <a:spcPts val="1800"/>
              </a:spcBef>
              <a:buSzPct val="123000"/>
              <a:buChar char="•"/>
              <a:defRPr b="0" spc="-99"/>
            </a:pPr>
            <a:r>
              <a:t>Self harm might stop feeling like an ‘effective’ coping method, e.g. it no longer provides a feeling of relief.</a:t>
            </a:r>
            <a:endParaRPr spc="-55"/>
          </a:p>
          <a:p>
            <a:pPr marL="698500" indent="-698500">
              <a:spcBef>
                <a:spcPts val="1800"/>
              </a:spcBef>
              <a:buSzPct val="123000"/>
              <a:buChar char="•"/>
              <a:defRPr b="0" spc="-99"/>
            </a:pPr>
            <a:r>
              <a:t>In a crisis, people who already self harm might feel less frightened to hurt themselves for the purpose of suicide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86" name="MYTH…"/>
          <p:cNvSpPr txBox="1"/>
          <p:nvPr>
            <p:ph type="title"/>
          </p:nvPr>
        </p:nvSpPr>
        <p:spPr>
          <a:xfrm>
            <a:off x="7296238" y="836631"/>
            <a:ext cx="9791525" cy="6117721"/>
          </a:xfrm>
          <a:prstGeom prst="rect">
            <a:avLst/>
          </a:prstGeom>
        </p:spPr>
        <p:txBody>
          <a:bodyPr/>
          <a:lstStyle/>
          <a:p>
            <a:pPr algn="ctr" defTabSz="2316421">
              <a:defRPr spc="-200" sz="9100"/>
            </a:pPr>
            <a:r>
              <a:t>MYTH</a:t>
            </a:r>
          </a:p>
          <a:p>
            <a:pPr algn="ctr" defTabSz="2316421">
              <a:defRPr spc="-182" sz="9100"/>
            </a:pPr>
          </a:p>
          <a:p>
            <a:pPr algn="ctr" defTabSz="2316421">
              <a:defRPr spc="-200" sz="9100"/>
            </a:pPr>
            <a:r>
              <a:t>OR</a:t>
            </a:r>
          </a:p>
          <a:p>
            <a:pPr algn="ctr" defTabSz="2316421">
              <a:defRPr spc="-182" sz="9100"/>
            </a:pPr>
          </a:p>
          <a:p>
            <a:pPr algn="ctr" defTabSz="2316421">
              <a:defRPr spc="-200" sz="9100"/>
            </a:pPr>
            <a:r>
              <a:t>FACT?</a:t>
            </a:r>
          </a:p>
        </p:txBody>
      </p:sp>
      <p:sp>
        <p:nvSpPr>
          <p:cNvPr id="187" name="“Self-harm is attention seeking behaviour”"/>
          <p:cNvSpPr txBox="1"/>
          <p:nvPr/>
        </p:nvSpPr>
        <p:spPr>
          <a:xfrm>
            <a:off x="2177973" y="8365555"/>
            <a:ext cx="21971002" cy="1435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b="1" spc="-200" sz="8500">
                <a:solidFill>
                  <a:srgbClr val="000000"/>
                </a:solidFill>
              </a:defRPr>
            </a:lvl1pPr>
          </a:lstStyle>
          <a:p>
            <a:pPr/>
            <a:r>
              <a:t>“Self-harm is attention seeking behaviour”</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89" name="Self harm is not about attention seeking. It may be about attachment or connection seeking. There are many reasons why people self harm;…"/>
          <p:cNvSpPr txBox="1"/>
          <p:nvPr>
            <p:ph type="body" idx="1"/>
          </p:nvPr>
        </p:nvSpPr>
        <p:spPr>
          <a:xfrm>
            <a:off x="1206500" y="2976121"/>
            <a:ext cx="21971000" cy="9528396"/>
          </a:xfrm>
          <a:prstGeom prst="rect">
            <a:avLst/>
          </a:prstGeom>
        </p:spPr>
        <p:txBody>
          <a:bodyPr lIns="50800" tIns="50800" rIns="50800" bIns="50800"/>
          <a:lstStyle/>
          <a:p>
            <a:pPr defTabSz="792479">
              <a:spcBef>
                <a:spcPts val="1700"/>
              </a:spcBef>
              <a:defRPr b="0" spc="-100" sz="5200"/>
            </a:pPr>
            <a:r>
              <a:t>Self harm is not about attention seeking. It may be about attachment or connection seeking. There are many reasons why people self harm;</a:t>
            </a:r>
            <a:endParaRPr spc="-52"/>
          </a:p>
          <a:p>
            <a:pPr defTabSz="792479">
              <a:spcBef>
                <a:spcPts val="1700"/>
              </a:spcBef>
              <a:defRPr b="0" spc="-52" sz="5200"/>
            </a:pPr>
          </a:p>
          <a:p>
            <a:pPr marL="670559" indent="-670559" defTabSz="792479">
              <a:spcBef>
                <a:spcPts val="1700"/>
              </a:spcBef>
              <a:buSzPct val="123000"/>
              <a:buChar char="•"/>
              <a:defRPr b="0" spc="-100" sz="5200"/>
            </a:pPr>
            <a:r>
              <a:t>Allowing someone to express feelings of rage, or gain control where they have none</a:t>
            </a:r>
            <a:endParaRPr spc="-52"/>
          </a:p>
          <a:p>
            <a:pPr marL="670559" indent="-670559" defTabSz="792479">
              <a:spcBef>
                <a:spcPts val="1700"/>
              </a:spcBef>
              <a:buSzPct val="123000"/>
              <a:buChar char="•"/>
              <a:defRPr b="0" spc="-100" sz="5200"/>
            </a:pPr>
            <a:r>
              <a:t>An act of punishment to themselves, feeling they deserve it</a:t>
            </a:r>
            <a:endParaRPr spc="-52"/>
          </a:p>
          <a:p>
            <a:pPr marL="670559" indent="-670559" defTabSz="792479">
              <a:spcBef>
                <a:spcPts val="1700"/>
              </a:spcBef>
              <a:buSzPct val="123000"/>
              <a:buChar char="•"/>
              <a:defRPr b="0" spc="-100" sz="5200"/>
            </a:pPr>
            <a:r>
              <a:t>A way of communicating a need or want to receive care</a:t>
            </a:r>
            <a:endParaRPr spc="-52"/>
          </a:p>
          <a:p>
            <a:pPr marL="670559" indent="-670559" defTabSz="792479">
              <a:spcBef>
                <a:spcPts val="1700"/>
              </a:spcBef>
              <a:buSzPct val="123000"/>
              <a:buChar char="•"/>
              <a:defRPr b="0" spc="-100" sz="5200"/>
            </a:pPr>
            <a:r>
              <a:t>A coping mechanism to feel alive when a person has dissociated</a:t>
            </a:r>
            <a:endParaRPr spc="-52"/>
          </a:p>
          <a:p>
            <a:pPr marL="670559" indent="-670559" defTabSz="792479">
              <a:spcBef>
                <a:spcPts val="1700"/>
              </a:spcBef>
              <a:buSzPct val="123000"/>
              <a:buChar char="•"/>
              <a:defRPr b="0" spc="-100" sz="5200"/>
            </a:pPr>
            <a:r>
              <a:t>A way of stopping themselves from hurting others</a:t>
            </a:r>
            <a:endParaRPr spc="-52"/>
          </a:p>
          <a:p>
            <a:pPr marL="670559" indent="-670559" defTabSz="792479">
              <a:spcBef>
                <a:spcPts val="1700"/>
              </a:spcBef>
              <a:buSzPct val="123000"/>
              <a:buChar char="•"/>
              <a:defRPr b="0" spc="-100" sz="5200"/>
            </a:pPr>
            <a:r>
              <a:t>A way of managing overwhelming feelings</a:t>
            </a:r>
          </a:p>
        </p:txBody>
      </p:sp>
      <p:sp>
        <p:nvSpPr>
          <p:cNvPr id="190" name="“Self-harm is attention seeking behaviour”"/>
          <p:cNvSpPr txBox="1"/>
          <p:nvPr/>
        </p:nvSpPr>
        <p:spPr>
          <a:xfrm>
            <a:off x="1546515" y="1084922"/>
            <a:ext cx="21971002" cy="1435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b="1" spc="-200" sz="8500">
                <a:solidFill>
                  <a:srgbClr val="000000"/>
                </a:solidFill>
              </a:defRPr>
            </a:lvl1pPr>
          </a:lstStyle>
          <a:p>
            <a:pPr/>
            <a:r>
              <a:t>“Self-harm is attention seeking behaviour”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Relief from difficult thoughts/feelings”"/>
          <p:cNvSpPr txBox="1"/>
          <p:nvPr>
            <p:ph type="body" idx="1"/>
          </p:nvPr>
        </p:nvSpPr>
        <p:spPr>
          <a:xfrm>
            <a:off x="1206500" y="1075926"/>
            <a:ext cx="21971000" cy="7241586"/>
          </a:xfrm>
          <a:prstGeom prst="rect">
            <a:avLst/>
          </a:prstGeom>
        </p:spPr>
        <p:txBody>
          <a:bodyPr/>
          <a:lstStyle>
            <a:lvl1pPr defTabSz="1804370">
              <a:defRPr spc="-200" sz="18500"/>
            </a:lvl1pPr>
          </a:lstStyle>
          <a:p>
            <a:pPr/>
            <a:r>
              <a:t>“Relief from difficult thoughts/feelings”</a:t>
            </a:r>
          </a:p>
        </p:txBody>
      </p:sp>
      <p:sp>
        <p:nvSpPr>
          <p:cNvPr id="193" name="The most common reason given for self-harming"/>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most common reason given for self-harming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5" name="Screenshot 2026-01-16 at 13.35.36.png" descr="Screenshot 2026-01-16 at 13.35.36.png"/>
          <p:cNvPicPr>
            <a:picLocks noChangeAspect="1"/>
          </p:cNvPicPr>
          <p:nvPr/>
        </p:nvPicPr>
        <p:blipFill>
          <a:blip r:embed="rId2">
            <a:extLst/>
          </a:blip>
          <a:srcRect l="0" t="0" r="5092" b="0"/>
          <a:stretch>
            <a:fillRect/>
          </a:stretch>
        </p:blipFill>
        <p:spPr>
          <a:xfrm>
            <a:off x="-99641" y="234354"/>
            <a:ext cx="6506918" cy="13247265"/>
          </a:xfrm>
          <a:prstGeom prst="rect">
            <a:avLst/>
          </a:prstGeom>
          <a:ln w="12700">
            <a:miter lim="400000"/>
          </a:ln>
        </p:spPr>
      </p:pic>
      <p:pic>
        <p:nvPicPr>
          <p:cNvPr id="196" name="Screenshot 2026-01-16 at 13.36.00.png" descr="Screenshot 2026-01-16 at 13.36.00.png"/>
          <p:cNvPicPr>
            <a:picLocks noChangeAspect="1"/>
          </p:cNvPicPr>
          <p:nvPr/>
        </p:nvPicPr>
        <p:blipFill>
          <a:blip r:embed="rId3">
            <a:extLst/>
          </a:blip>
          <a:stretch>
            <a:fillRect/>
          </a:stretch>
        </p:blipFill>
        <p:spPr>
          <a:xfrm>
            <a:off x="7194649" y="2512587"/>
            <a:ext cx="9120376" cy="10474493"/>
          </a:xfrm>
          <a:prstGeom prst="rect">
            <a:avLst/>
          </a:prstGeom>
          <a:ln w="12700">
            <a:miter lim="400000"/>
          </a:ln>
        </p:spPr>
      </p:pic>
      <p:pic>
        <p:nvPicPr>
          <p:cNvPr id="197" name="Screenshot 2026-01-16 at 13.36.23.png" descr="Screenshot 2026-01-16 at 13.36.23.png"/>
          <p:cNvPicPr>
            <a:picLocks noChangeAspect="1"/>
          </p:cNvPicPr>
          <p:nvPr/>
        </p:nvPicPr>
        <p:blipFill>
          <a:blip r:embed="rId4">
            <a:extLst/>
          </a:blip>
          <a:stretch>
            <a:fillRect/>
          </a:stretch>
        </p:blipFill>
        <p:spPr>
          <a:xfrm>
            <a:off x="15884422" y="430926"/>
            <a:ext cx="8732948" cy="9201544"/>
          </a:xfrm>
          <a:prstGeom prst="rect">
            <a:avLst/>
          </a:prstGeom>
          <a:ln w="12700">
            <a:miter lim="400000"/>
          </a:ln>
        </p:spPr>
      </p:pic>
      <p:sp>
        <p:nvSpPr>
          <p:cNvPr id="198" name="Credit: Beacon House"/>
          <p:cNvSpPr txBox="1"/>
          <p:nvPr>
            <p:ph type="title"/>
          </p:nvPr>
        </p:nvSpPr>
        <p:spPr>
          <a:xfrm>
            <a:off x="16507217" y="12494320"/>
            <a:ext cx="8077594" cy="1435102"/>
          </a:xfrm>
          <a:prstGeom prst="rect">
            <a:avLst/>
          </a:prstGeom>
        </p:spPr>
        <p:txBody>
          <a:bodyPr/>
          <a:lstStyle/>
          <a:p>
            <a:pPr lvl="2" indent="914400">
              <a:defRPr b="0" spc="-200" sz="5400"/>
            </a:pPr>
            <a:r>
              <a:t>Credit: Beacon House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200" name="MYTH…"/>
          <p:cNvSpPr txBox="1"/>
          <p:nvPr>
            <p:ph type="title"/>
          </p:nvPr>
        </p:nvSpPr>
        <p:spPr>
          <a:xfrm>
            <a:off x="7296238" y="836631"/>
            <a:ext cx="9791525" cy="6117721"/>
          </a:xfrm>
          <a:prstGeom prst="rect">
            <a:avLst/>
          </a:prstGeom>
        </p:spPr>
        <p:txBody>
          <a:bodyPr/>
          <a:lstStyle/>
          <a:p>
            <a:pPr algn="ctr" defTabSz="2316421">
              <a:defRPr spc="-200" sz="9100"/>
            </a:pPr>
            <a:r>
              <a:t>MYTH</a:t>
            </a:r>
          </a:p>
          <a:p>
            <a:pPr algn="ctr" defTabSz="2316421">
              <a:defRPr spc="-182" sz="9100"/>
            </a:pPr>
          </a:p>
          <a:p>
            <a:pPr algn="ctr" defTabSz="2316421">
              <a:defRPr spc="-200" sz="9100"/>
            </a:pPr>
            <a:r>
              <a:t>OR</a:t>
            </a:r>
          </a:p>
          <a:p>
            <a:pPr algn="ctr" defTabSz="2316421">
              <a:defRPr spc="-182" sz="9100"/>
            </a:pPr>
          </a:p>
          <a:p>
            <a:pPr algn="ctr" defTabSz="2316421">
              <a:defRPr spc="-200" sz="9100"/>
            </a:pPr>
            <a:r>
              <a:t>FACT?</a:t>
            </a:r>
          </a:p>
        </p:txBody>
      </p:sp>
      <p:sp>
        <p:nvSpPr>
          <p:cNvPr id="201" name="“Cutting is the only form of self harm”"/>
          <p:cNvSpPr txBox="1"/>
          <p:nvPr/>
        </p:nvSpPr>
        <p:spPr>
          <a:xfrm>
            <a:off x="2177974" y="8365555"/>
            <a:ext cx="21971002" cy="1435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b="1" spc="-200" sz="8500">
                <a:solidFill>
                  <a:srgbClr val="000000"/>
                </a:solidFill>
              </a:defRPr>
            </a:lvl1pPr>
          </a:lstStyle>
          <a:p>
            <a:pPr/>
            <a:r>
              <a:t>“Cutting is the only form of self harm”</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203" name="We can think about self harm as being any deliberate physical hurt to themselves while managing distressing feelings, or feeling overwhelmed, or seeking connection to someone.…"/>
          <p:cNvSpPr txBox="1"/>
          <p:nvPr>
            <p:ph type="body" idx="1"/>
          </p:nvPr>
        </p:nvSpPr>
        <p:spPr>
          <a:xfrm>
            <a:off x="1206500" y="2976121"/>
            <a:ext cx="21971000" cy="9528396"/>
          </a:xfrm>
          <a:prstGeom prst="rect">
            <a:avLst/>
          </a:prstGeom>
        </p:spPr>
        <p:txBody>
          <a:bodyPr lIns="50800" tIns="50800" rIns="50800" bIns="50800"/>
          <a:lstStyle/>
          <a:p>
            <a:pPr>
              <a:spcBef>
                <a:spcPts val="1800"/>
              </a:spcBef>
              <a:defRPr b="0" spc="-99"/>
            </a:pPr>
            <a:r>
              <a:t>We can think about self harm as being </a:t>
            </a:r>
            <a:r>
              <a:rPr b="1"/>
              <a:t>any deliberate physical hurt</a:t>
            </a:r>
            <a:r>
              <a:t> to themselves while managing distressing feelings, or feeling overwhelmed, or seeking connection to someone.</a:t>
            </a:r>
            <a:endParaRPr spc="-55"/>
          </a:p>
          <a:p>
            <a:pPr>
              <a:spcBef>
                <a:spcPts val="1800"/>
              </a:spcBef>
              <a:defRPr b="0" spc="-55"/>
            </a:pPr>
          </a:p>
          <a:p>
            <a:pPr>
              <a:spcBef>
                <a:spcPts val="1800"/>
              </a:spcBef>
              <a:defRPr b="0" spc="-99"/>
            </a:pPr>
            <a:r>
              <a:t>There can be ‘direct’ forms of self harm, and ‘indirect’ forms of self harm.</a:t>
            </a:r>
          </a:p>
        </p:txBody>
      </p:sp>
      <p:sp>
        <p:nvSpPr>
          <p:cNvPr id="204" name="“Cutting is the only form of self harm”"/>
          <p:cNvSpPr txBox="1"/>
          <p:nvPr/>
        </p:nvSpPr>
        <p:spPr>
          <a:xfrm>
            <a:off x="1546515" y="1084922"/>
            <a:ext cx="21971002" cy="1435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b="1" spc="-200" sz="8500">
                <a:solidFill>
                  <a:srgbClr val="000000"/>
                </a:solidFill>
              </a:defRPr>
            </a:lvl1pPr>
          </a:lstStyle>
          <a:p>
            <a:pPr/>
            <a:r>
              <a:t>“Cutting is the only form of self harm”</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Direct and Indirect Self Harm"/>
          <p:cNvSpPr txBox="1"/>
          <p:nvPr>
            <p:ph type="title"/>
          </p:nvPr>
        </p:nvSpPr>
        <p:spPr>
          <a:prstGeom prst="rect">
            <a:avLst/>
          </a:prstGeom>
        </p:spPr>
        <p:txBody>
          <a:bodyPr/>
          <a:lstStyle/>
          <a:p>
            <a:pPr lvl="2" indent="914400">
              <a:defRPr spc="-200"/>
            </a:pPr>
            <a:r>
              <a:t>Direct and Indirect Self Harm</a:t>
            </a:r>
          </a:p>
        </p:txBody>
      </p:sp>
      <p:sp>
        <p:nvSpPr>
          <p:cNvPr id="207" name="Direct"/>
          <p:cNvSpPr txBox="1"/>
          <p:nvPr>
            <p:ph type="body" sz="quarter" idx="1"/>
          </p:nvPr>
        </p:nvSpPr>
        <p:spPr>
          <a:xfrm>
            <a:off x="1255073" y="2914162"/>
            <a:ext cx="10068925" cy="934780"/>
          </a:xfrm>
          <a:prstGeom prst="rect">
            <a:avLst/>
          </a:prstGeom>
        </p:spPr>
        <p:txBody>
          <a:bodyPr/>
          <a:lstStyle/>
          <a:p>
            <a:pPr/>
            <a:r>
              <a:t>Direct</a:t>
            </a:r>
          </a:p>
        </p:txBody>
      </p:sp>
      <p:sp>
        <p:nvSpPr>
          <p:cNvPr id="208" name="Suicide attempts…"/>
          <p:cNvSpPr txBox="1"/>
          <p:nvPr>
            <p:ph type="body" idx="21"/>
          </p:nvPr>
        </p:nvSpPr>
        <p:spPr>
          <a:xfrm>
            <a:off x="1206499" y="4248504"/>
            <a:ext cx="10682739" cy="9112503"/>
          </a:xfrm>
          <a:prstGeom prst="rect">
            <a:avLst/>
          </a:prstGeom>
          <a:extLst>
            <a:ext uri="{C572A759-6A51-4108-AA02-DFA0A04FC94B}">
              <ma14:wrappingTextBoxFlag xmlns:ma14="http://schemas.microsoft.com/office/mac/drawingml/2011/main" val="1"/>
            </a:ext>
          </a:extLst>
        </p:spPr>
        <p:txBody>
          <a:bodyPr/>
          <a:lstStyle/>
          <a:p>
            <a:pPr marL="649605" indent="-649605" defTabSz="767715">
              <a:spcBef>
                <a:spcPts val="1600"/>
              </a:spcBef>
              <a:buSzPct val="40000"/>
              <a:buBlip>
                <a:blip r:embed="rId2"/>
              </a:buBlip>
              <a:defRPr spc="-100" sz="5100"/>
            </a:pPr>
            <a:r>
              <a:t>Suicide attempts</a:t>
            </a:r>
            <a:endParaRPr spc="-51"/>
          </a:p>
          <a:p>
            <a:pPr marL="649605" indent="-649605" defTabSz="767715">
              <a:spcBef>
                <a:spcPts val="1600"/>
              </a:spcBef>
              <a:buSzPct val="40000"/>
              <a:buBlip>
                <a:blip r:embed="rId2"/>
              </a:buBlip>
              <a:defRPr spc="-100" sz="5100"/>
            </a:pPr>
            <a:r>
              <a:t>Self injury without suicidal intention such as:</a:t>
            </a:r>
            <a:endParaRPr spc="-51"/>
          </a:p>
          <a:p>
            <a:pPr lvl="1" marL="1216533" indent="-649605" defTabSz="767715">
              <a:lnSpc>
                <a:spcPct val="100000"/>
              </a:lnSpc>
              <a:spcBef>
                <a:spcPts val="1600"/>
              </a:spcBef>
              <a:buSzPct val="40000"/>
              <a:buBlip>
                <a:blip r:embed="rId2"/>
              </a:buBlip>
              <a:defRPr spc="-100" sz="5100"/>
            </a:pPr>
            <a:r>
              <a:t>Picking skin, opening old wounds</a:t>
            </a:r>
            <a:endParaRPr spc="-51"/>
          </a:p>
          <a:p>
            <a:pPr lvl="1" marL="1216533" indent="-649605" defTabSz="767715">
              <a:lnSpc>
                <a:spcPct val="100000"/>
              </a:lnSpc>
              <a:spcBef>
                <a:spcPts val="1600"/>
              </a:spcBef>
              <a:buSzPct val="40000"/>
              <a:buBlip>
                <a:blip r:embed="rId2"/>
              </a:buBlip>
              <a:defRPr spc="-100" sz="5100"/>
            </a:pPr>
            <a:r>
              <a:t>Breaking bones, punching kicking</a:t>
            </a:r>
            <a:endParaRPr spc="-51"/>
          </a:p>
          <a:p>
            <a:pPr lvl="1" marL="1216533" indent="-649605" defTabSz="767715">
              <a:lnSpc>
                <a:spcPct val="100000"/>
              </a:lnSpc>
              <a:spcBef>
                <a:spcPts val="1600"/>
              </a:spcBef>
              <a:buSzPct val="40000"/>
              <a:buBlip>
                <a:blip r:embed="rId2"/>
              </a:buBlip>
              <a:defRPr spc="-100" sz="5100"/>
            </a:pPr>
            <a:r>
              <a:t>Hair pulling</a:t>
            </a:r>
            <a:endParaRPr spc="-51"/>
          </a:p>
          <a:p>
            <a:pPr lvl="1" marL="1216533" indent="-649605" defTabSz="767715">
              <a:lnSpc>
                <a:spcPct val="100000"/>
              </a:lnSpc>
              <a:spcBef>
                <a:spcPts val="1600"/>
              </a:spcBef>
              <a:buSzPct val="40000"/>
              <a:buBlip>
                <a:blip r:embed="rId2"/>
              </a:buBlip>
              <a:defRPr spc="-100" sz="5100"/>
            </a:pPr>
            <a:r>
              <a:t>Head banging</a:t>
            </a:r>
            <a:endParaRPr spc="-51"/>
          </a:p>
          <a:p>
            <a:pPr lvl="1" marL="1216533" indent="-649605" defTabSz="767715">
              <a:lnSpc>
                <a:spcPct val="100000"/>
              </a:lnSpc>
              <a:spcBef>
                <a:spcPts val="1600"/>
              </a:spcBef>
              <a:buSzPct val="40000"/>
              <a:buBlip>
                <a:blip r:embed="rId2"/>
              </a:buBlip>
              <a:defRPr spc="-100" sz="5100"/>
            </a:pPr>
            <a:r>
              <a:t>Overdose with medication</a:t>
            </a:r>
          </a:p>
        </p:txBody>
      </p:sp>
      <p:sp>
        <p:nvSpPr>
          <p:cNvPr id="209" name="Indirect"/>
          <p:cNvSpPr txBox="1"/>
          <p:nvPr/>
        </p:nvSpPr>
        <p:spPr>
          <a:xfrm>
            <a:off x="12311157" y="2914163"/>
            <a:ext cx="10068926" cy="9347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l" defTabSz="825500">
              <a:defRPr b="1" sz="5500">
                <a:solidFill>
                  <a:srgbClr val="000000"/>
                </a:solidFill>
              </a:defRPr>
            </a:lvl1pPr>
          </a:lstStyle>
          <a:p>
            <a:pPr/>
            <a:r>
              <a:t>Indirect</a:t>
            </a:r>
          </a:p>
        </p:txBody>
      </p:sp>
      <p:sp>
        <p:nvSpPr>
          <p:cNvPr id="210" name="Substance or alcohol misuse…"/>
          <p:cNvSpPr txBox="1"/>
          <p:nvPr/>
        </p:nvSpPr>
        <p:spPr>
          <a:xfrm>
            <a:off x="12651172" y="4248503"/>
            <a:ext cx="10682738"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698500" indent="-698500" algn="l" defTabSz="825500">
              <a:spcBef>
                <a:spcPts val="1800"/>
              </a:spcBef>
              <a:buSzPct val="40000"/>
              <a:buBlip>
                <a:blip r:embed="rId2"/>
              </a:buBlip>
              <a:defRPr spc="-99" sz="5500">
                <a:solidFill>
                  <a:srgbClr val="000000"/>
                </a:solidFill>
              </a:defRPr>
            </a:pPr>
            <a:r>
              <a:t>Substance or alcohol misuse</a:t>
            </a:r>
            <a:endParaRPr spc="-55"/>
          </a:p>
          <a:p>
            <a:pPr marL="698500" indent="-698500" algn="l" defTabSz="825500">
              <a:spcBef>
                <a:spcPts val="1800"/>
              </a:spcBef>
              <a:buSzPct val="40000"/>
              <a:buBlip>
                <a:blip r:embed="rId2"/>
              </a:buBlip>
              <a:defRPr spc="-99" sz="5500">
                <a:solidFill>
                  <a:srgbClr val="000000"/>
                </a:solidFill>
              </a:defRPr>
            </a:pPr>
            <a:r>
              <a:t>Restricting or binge eating</a:t>
            </a:r>
            <a:endParaRPr spc="-55"/>
          </a:p>
          <a:p>
            <a:pPr marL="698500" indent="-698500" algn="l" defTabSz="825500">
              <a:spcBef>
                <a:spcPts val="1800"/>
              </a:spcBef>
              <a:buSzPct val="40000"/>
              <a:buBlip>
                <a:blip r:embed="rId2"/>
              </a:buBlip>
              <a:defRPr spc="-99" sz="5500">
                <a:solidFill>
                  <a:srgbClr val="000000"/>
                </a:solidFill>
              </a:defRPr>
            </a:pPr>
            <a:r>
              <a:t>Over-exercising</a:t>
            </a:r>
            <a:endParaRPr spc="-55"/>
          </a:p>
          <a:p>
            <a:pPr marL="698500" indent="-698500" algn="l" defTabSz="825500">
              <a:spcBef>
                <a:spcPts val="1800"/>
              </a:spcBef>
              <a:buSzPct val="40000"/>
              <a:buBlip>
                <a:blip r:embed="rId2"/>
              </a:buBlip>
              <a:defRPr spc="-99" sz="5500">
                <a:solidFill>
                  <a:srgbClr val="000000"/>
                </a:solidFill>
              </a:defRPr>
            </a:pPr>
            <a:r>
              <a:t>Sexual risk taking</a:t>
            </a:r>
            <a:endParaRPr spc="-55"/>
          </a:p>
          <a:p>
            <a:pPr marL="698500" indent="-698500" algn="l" defTabSz="825500">
              <a:spcBef>
                <a:spcPts val="1800"/>
              </a:spcBef>
              <a:buSzPct val="40000"/>
              <a:buBlip>
                <a:blip r:embed="rId2"/>
              </a:buBlip>
              <a:defRPr spc="-99" sz="5500">
                <a:solidFill>
                  <a:srgbClr val="000000"/>
                </a:solidFill>
              </a:defRPr>
            </a:pPr>
            <a:r>
              <a:t>Starting fights</a:t>
            </a:r>
            <a:endParaRPr spc="-55"/>
          </a:p>
          <a:p>
            <a:pPr marL="698500" indent="-698500" algn="l" defTabSz="825500">
              <a:spcBef>
                <a:spcPts val="1800"/>
              </a:spcBef>
              <a:buSzPct val="40000"/>
              <a:buBlip>
                <a:blip r:embed="rId2"/>
              </a:buBlip>
              <a:defRPr spc="-99" sz="5500">
                <a:solidFill>
                  <a:srgbClr val="000000"/>
                </a:solidFill>
              </a:defRPr>
            </a:pPr>
            <a:r>
              <a:t>Tattoos or body piercings </a:t>
            </a:r>
            <a:r>
              <a:rPr spc="-100" sz="4000"/>
              <a:t>(research suggests around 1.8% of adolescents who get tattoos are doing so “for the purpose of feeling pain”)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elf Harm"/>
          <p:cNvSpPr txBox="1"/>
          <p:nvPr>
            <p:ph type="title"/>
          </p:nvPr>
        </p:nvSpPr>
        <p:spPr>
          <a:prstGeom prst="rect">
            <a:avLst/>
          </a:prstGeom>
        </p:spPr>
        <p:txBody>
          <a:bodyPr/>
          <a:lstStyle/>
          <a:p>
            <a:pPr lvl="2" indent="914400">
              <a:defRPr spc="-200"/>
            </a:pPr>
            <a:r>
              <a:t>Self Harm</a:t>
            </a:r>
          </a:p>
        </p:txBody>
      </p:sp>
      <p:sp>
        <p:nvSpPr>
          <p:cNvPr id="156" name="- What is self harm?…"/>
          <p:cNvSpPr txBox="1"/>
          <p:nvPr>
            <p:ph type="body" idx="1"/>
          </p:nvPr>
        </p:nvSpPr>
        <p:spPr>
          <a:xfrm>
            <a:off x="1206500" y="4248503"/>
            <a:ext cx="21971000" cy="8256014"/>
          </a:xfrm>
          <a:prstGeom prst="rect">
            <a:avLst/>
          </a:prstGeom>
        </p:spPr>
        <p:txBody>
          <a:bodyPr lIns="50800" tIns="50800" rIns="50800" bIns="50800"/>
          <a:lstStyle/>
          <a:p>
            <a:pPr>
              <a:spcBef>
                <a:spcPts val="1800"/>
              </a:spcBef>
              <a:defRPr b="0" spc="-99"/>
            </a:pPr>
            <a:r>
              <a:t>- What is self harm?</a:t>
            </a:r>
            <a:endParaRPr spc="-55"/>
          </a:p>
          <a:p>
            <a:pPr>
              <a:spcBef>
                <a:spcPts val="1800"/>
              </a:spcBef>
              <a:defRPr b="0" spc="-99"/>
            </a:pPr>
            <a:r>
              <a:t>- Why do people self harm?</a:t>
            </a:r>
            <a:endParaRPr spc="-55"/>
          </a:p>
          <a:p>
            <a:pPr>
              <a:spcBef>
                <a:spcPts val="1800"/>
              </a:spcBef>
              <a:defRPr b="0" spc="-99"/>
            </a:pPr>
            <a:r>
              <a:t>- How common are self harm and suicide?</a:t>
            </a:r>
            <a:endParaRPr spc="-55"/>
          </a:p>
          <a:p>
            <a:pPr>
              <a:spcBef>
                <a:spcPts val="1800"/>
              </a:spcBef>
              <a:defRPr b="0" spc="-99"/>
            </a:pPr>
            <a:r>
              <a:t>- Identifying the signs that someone might be hurting themselves</a:t>
            </a:r>
            <a:endParaRPr spc="-55"/>
          </a:p>
          <a:p>
            <a:pPr>
              <a:spcBef>
                <a:spcPts val="1800"/>
              </a:spcBef>
              <a:defRPr b="0" spc="-99"/>
            </a:pPr>
            <a:r>
              <a:t>- What can I do, as a Home Start Volunteer?</a:t>
            </a:r>
            <a:endParaRPr spc="-55"/>
          </a:p>
          <a:p>
            <a:pPr>
              <a:spcBef>
                <a:spcPts val="1800"/>
              </a:spcBef>
              <a:defRPr b="0" spc="-99"/>
            </a:pPr>
            <a:r>
              <a:t>- What other help is available?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Screenshot 2026-01-16 at 13.49.06.png" descr="Screenshot 2026-01-16 at 13.49.06.png"/>
          <p:cNvPicPr>
            <a:picLocks noChangeAspect="1"/>
          </p:cNvPicPr>
          <p:nvPr/>
        </p:nvPicPr>
        <p:blipFill>
          <a:blip r:embed="rId2">
            <a:extLst/>
          </a:blip>
          <a:stretch>
            <a:fillRect/>
          </a:stretch>
        </p:blipFill>
        <p:spPr>
          <a:xfrm>
            <a:off x="1642549" y="295274"/>
            <a:ext cx="21567953" cy="1312545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Digital Self Harm"/>
          <p:cNvSpPr txBox="1"/>
          <p:nvPr>
            <p:ph type="title"/>
          </p:nvPr>
        </p:nvSpPr>
        <p:spPr>
          <a:prstGeom prst="rect">
            <a:avLst/>
          </a:prstGeom>
        </p:spPr>
        <p:txBody>
          <a:bodyPr/>
          <a:lstStyle/>
          <a:p>
            <a:pPr lvl="2" indent="914400">
              <a:defRPr spc="-200"/>
            </a:pPr>
            <a:r>
              <a:t>Digital Self Harm</a:t>
            </a:r>
          </a:p>
        </p:txBody>
      </p:sp>
      <p:sp>
        <p:nvSpPr>
          <p:cNvPr id="215" name="Relatively new with very little research"/>
          <p:cNvSpPr txBox="1"/>
          <p:nvPr>
            <p:ph type="body" sz="quarter" idx="1"/>
          </p:nvPr>
        </p:nvSpPr>
        <p:spPr>
          <a:xfrm>
            <a:off x="915057" y="2914163"/>
            <a:ext cx="21971002" cy="934780"/>
          </a:xfrm>
          <a:prstGeom prst="rect">
            <a:avLst/>
          </a:prstGeom>
        </p:spPr>
        <p:txBody>
          <a:bodyPr/>
          <a:lstStyle/>
          <a:p>
            <a:pPr/>
            <a:r>
              <a:t>Relatively new with very little research</a:t>
            </a:r>
          </a:p>
        </p:txBody>
      </p:sp>
      <p:sp>
        <p:nvSpPr>
          <p:cNvPr id="216" name="“The the anonymous online posting, sending, or otherwise sharing of hurtful content about oneself”…"/>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marL="698500" indent="-698500">
              <a:buSzPct val="40000"/>
              <a:buBlip>
                <a:blip r:embed="rId2"/>
              </a:buBlip>
            </a:pPr>
            <a:r>
              <a:t>“The the anonymous online posting, sending, or otherwise sharing of hurtful content about oneself”</a:t>
            </a:r>
            <a:endParaRPr spc="-55"/>
          </a:p>
          <a:p>
            <a:pPr marL="698500" indent="-698500">
              <a:buSzPct val="40000"/>
              <a:buBlip>
                <a:blip r:embed="rId2"/>
              </a:buBlip>
            </a:pPr>
            <a:r>
              <a:t>Described as increasing over time amongst teenagers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218" name="MYTH…"/>
          <p:cNvSpPr txBox="1"/>
          <p:nvPr>
            <p:ph type="title"/>
          </p:nvPr>
        </p:nvSpPr>
        <p:spPr>
          <a:xfrm>
            <a:off x="7296238" y="836631"/>
            <a:ext cx="9791525" cy="6117721"/>
          </a:xfrm>
          <a:prstGeom prst="rect">
            <a:avLst/>
          </a:prstGeom>
        </p:spPr>
        <p:txBody>
          <a:bodyPr/>
          <a:lstStyle/>
          <a:p>
            <a:pPr algn="ctr" defTabSz="2316421">
              <a:defRPr spc="-200" sz="9100"/>
            </a:pPr>
            <a:r>
              <a:t>MYTH</a:t>
            </a:r>
          </a:p>
          <a:p>
            <a:pPr algn="ctr" defTabSz="2316421">
              <a:defRPr spc="-182" sz="9100"/>
            </a:pPr>
          </a:p>
          <a:p>
            <a:pPr algn="ctr" defTabSz="2316421">
              <a:defRPr spc="-200" sz="9100"/>
            </a:pPr>
            <a:r>
              <a:t>OR</a:t>
            </a:r>
          </a:p>
          <a:p>
            <a:pPr algn="ctr" defTabSz="2316421">
              <a:defRPr spc="-182" sz="9100"/>
            </a:pPr>
          </a:p>
          <a:p>
            <a:pPr algn="ctr" defTabSz="2316421">
              <a:defRPr spc="-200" sz="9100"/>
            </a:pPr>
            <a:r>
              <a:t>FACT?</a:t>
            </a:r>
          </a:p>
        </p:txBody>
      </p:sp>
      <p:sp>
        <p:nvSpPr>
          <p:cNvPr id="219" name="“Social Media can cause young people to self harm”"/>
          <p:cNvSpPr txBox="1"/>
          <p:nvPr/>
        </p:nvSpPr>
        <p:spPr>
          <a:xfrm>
            <a:off x="1206500" y="8409809"/>
            <a:ext cx="21971002" cy="1435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2048204">
              <a:lnSpc>
                <a:spcPct val="80000"/>
              </a:lnSpc>
              <a:defRPr b="1" spc="-200" sz="7100">
                <a:solidFill>
                  <a:srgbClr val="000000"/>
                </a:solidFill>
              </a:defRPr>
            </a:lvl1pPr>
          </a:lstStyle>
          <a:p>
            <a:pPr/>
            <a:r>
              <a:t>“Social Media can cause young people to self harm”</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221" name="Social Media and Self Harm"/>
          <p:cNvSpPr txBox="1"/>
          <p:nvPr>
            <p:ph type="title"/>
          </p:nvPr>
        </p:nvSpPr>
        <p:spPr>
          <a:xfrm>
            <a:off x="1737549" y="1084922"/>
            <a:ext cx="21971002" cy="1435103"/>
          </a:xfrm>
          <a:prstGeom prst="rect">
            <a:avLst/>
          </a:prstGeom>
        </p:spPr>
        <p:txBody>
          <a:bodyPr/>
          <a:lstStyle/>
          <a:p>
            <a:pPr lvl="2" indent="914400">
              <a:defRPr spc="-200"/>
            </a:pPr>
            <a:r>
              <a:t>Social Media and Self Harm</a:t>
            </a:r>
          </a:p>
        </p:txBody>
      </p:sp>
      <p:sp>
        <p:nvSpPr>
          <p:cNvPr id="222" name="A paper in 2025 found that 50% of adolescents using social media…"/>
          <p:cNvSpPr txBox="1"/>
          <p:nvPr/>
        </p:nvSpPr>
        <p:spPr>
          <a:xfrm>
            <a:off x="826549" y="2927171"/>
            <a:ext cx="23037422" cy="84534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gn="l" defTabSz="825500">
              <a:defRPr b="1" sz="5500">
                <a:solidFill>
                  <a:srgbClr val="000000"/>
                </a:solidFill>
              </a:defRPr>
            </a:pPr>
            <a:r>
              <a:t>A paper in 2025 found that 50% of adolescents using social media</a:t>
            </a:r>
          </a:p>
          <a:p>
            <a:pPr algn="l" defTabSz="825500">
              <a:defRPr b="1" sz="5500">
                <a:solidFill>
                  <a:srgbClr val="000000"/>
                </a:solidFill>
              </a:defRPr>
            </a:pPr>
            <a:r>
              <a:t>had been exposed to self-harm content during a 1 week period.</a:t>
            </a:r>
          </a:p>
          <a:p>
            <a:pPr algn="l" defTabSz="825500">
              <a:defRPr b="1" sz="5500">
                <a:solidFill>
                  <a:srgbClr val="000000"/>
                </a:solidFill>
              </a:defRPr>
            </a:pPr>
          </a:p>
          <a:p>
            <a:pPr algn="l" defTabSz="825500">
              <a:defRPr b="1" sz="5500">
                <a:solidFill>
                  <a:srgbClr val="000000"/>
                </a:solidFill>
              </a:defRPr>
            </a:pPr>
            <a:r>
              <a:t>Those who had seen self-harm content online were </a:t>
            </a:r>
            <a:r>
              <a:rPr u="sng"/>
              <a:t>more likely to self harm that week</a:t>
            </a:r>
            <a:r>
              <a:t> than those who had not been exposed to this content.</a:t>
            </a:r>
          </a:p>
          <a:p>
            <a:pPr algn="l" defTabSz="825500">
              <a:defRPr b="1" sz="5500">
                <a:solidFill>
                  <a:srgbClr val="000000"/>
                </a:solidFill>
              </a:defRPr>
            </a:pPr>
          </a:p>
          <a:p>
            <a:pPr algn="l" defTabSz="825500">
              <a:defRPr b="1" sz="5500">
                <a:solidFill>
                  <a:srgbClr val="000000"/>
                </a:solidFill>
              </a:defRPr>
            </a:pPr>
            <a:r>
              <a:t>They found no direct increase in suicidal thoughts or actions.</a:t>
            </a:r>
          </a:p>
          <a:p>
            <a:pPr algn="l" defTabSz="825500">
              <a:defRPr b="1" sz="5500">
                <a:solidFill>
                  <a:srgbClr val="000000"/>
                </a:solidFill>
              </a:defRPr>
            </a:pPr>
          </a:p>
          <a:p>
            <a:pPr algn="l" defTabSz="825500">
              <a:defRPr i="1" sz="3900">
                <a:solidFill>
                  <a:srgbClr val="000000"/>
                </a:solidFill>
              </a:defRPr>
            </a:pPr>
            <a:r>
              <a:t>(Hamilton et al. 2025)</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224" name="Social Media and Self Harm"/>
          <p:cNvSpPr txBox="1"/>
          <p:nvPr>
            <p:ph type="title"/>
          </p:nvPr>
        </p:nvSpPr>
        <p:spPr>
          <a:xfrm>
            <a:off x="1737548" y="1084922"/>
            <a:ext cx="21971002" cy="1435103"/>
          </a:xfrm>
          <a:prstGeom prst="rect">
            <a:avLst/>
          </a:prstGeom>
        </p:spPr>
        <p:txBody>
          <a:bodyPr/>
          <a:lstStyle/>
          <a:p>
            <a:pPr lvl="2" indent="914400">
              <a:defRPr spc="-200"/>
            </a:pPr>
            <a:r>
              <a:t>Social Media and Self Harm</a:t>
            </a:r>
          </a:p>
        </p:txBody>
      </p:sp>
      <p:sp>
        <p:nvSpPr>
          <p:cNvPr id="225" name="Large research study pulled together 15 other papers 2023:"/>
          <p:cNvSpPr txBox="1"/>
          <p:nvPr>
            <p:ph type="body" sz="quarter" idx="1"/>
          </p:nvPr>
        </p:nvSpPr>
        <p:spPr>
          <a:xfrm>
            <a:off x="826549" y="2914163"/>
            <a:ext cx="21971002" cy="934780"/>
          </a:xfrm>
          <a:prstGeom prst="rect">
            <a:avLst/>
          </a:prstGeom>
        </p:spPr>
        <p:txBody>
          <a:bodyPr/>
          <a:lstStyle/>
          <a:p>
            <a:pPr/>
            <a:r>
              <a:t>Large research study pulled together 15 other papers 2023:</a:t>
            </a:r>
          </a:p>
        </p:txBody>
      </p:sp>
      <p:sp>
        <p:nvSpPr>
          <p:cNvPr id="226" name="The majority of papers found that looking at images of self-harm online had harmful effects. This included:…"/>
          <p:cNvSpPr txBox="1"/>
          <p:nvPr>
            <p:ph type="body" idx="21"/>
          </p:nvPr>
        </p:nvSpPr>
        <p:spPr>
          <a:xfrm>
            <a:off x="1206499" y="4027234"/>
            <a:ext cx="21971002" cy="8256011"/>
          </a:xfrm>
          <a:prstGeom prst="rect">
            <a:avLst/>
          </a:prstGeom>
          <a:extLst>
            <a:ext uri="{C572A759-6A51-4108-AA02-DFA0A04FC94B}">
              <ma14:wrappingTextBoxFlag xmlns:ma14="http://schemas.microsoft.com/office/mac/drawingml/2011/main" val="1"/>
            </a:ext>
          </a:extLst>
        </p:spPr>
        <p:txBody>
          <a:bodyPr/>
          <a:lstStyle/>
          <a:p>
            <a:pPr>
              <a:spcBef>
                <a:spcPts val="0"/>
              </a:spcBef>
              <a:defRPr spc="0" sz="4000">
                <a:latin typeface="Helvetica Neue Medium"/>
                <a:ea typeface="Helvetica Neue Medium"/>
                <a:cs typeface="Helvetica Neue Medium"/>
                <a:sym typeface="Helvetica Neue Medium"/>
              </a:defRPr>
            </a:pPr>
            <a:r>
              <a:t>The majority of papers found that looking at images of self-harm online had harmful effects. This included:</a:t>
            </a:r>
          </a:p>
          <a:p>
            <a:pPr marL="508000" indent="-508000">
              <a:spcBef>
                <a:spcPts val="0"/>
              </a:spcBef>
              <a:buSzPct val="123000"/>
              <a:buChar char="•"/>
              <a:defRPr spc="0" sz="4000">
                <a:latin typeface="Helvetica Neue Medium"/>
                <a:ea typeface="Helvetica Neue Medium"/>
                <a:cs typeface="Helvetica Neue Medium"/>
                <a:sym typeface="Helvetica Neue Medium"/>
              </a:defRPr>
            </a:pPr>
            <a:r>
              <a:t>an increase in self-harm</a:t>
            </a:r>
          </a:p>
          <a:p>
            <a:pPr marL="508000" indent="-508000">
              <a:spcBef>
                <a:spcPts val="0"/>
              </a:spcBef>
              <a:buSzPct val="123000"/>
              <a:buChar char="•"/>
              <a:defRPr spc="0" sz="4000">
                <a:latin typeface="Helvetica Neue Medium"/>
                <a:ea typeface="Helvetica Neue Medium"/>
                <a:cs typeface="Helvetica Neue Medium"/>
                <a:sym typeface="Helvetica Neue Medium"/>
              </a:defRPr>
            </a:pPr>
            <a:r>
              <a:t>triggering urges to self-harm</a:t>
            </a:r>
          </a:p>
          <a:p>
            <a:pPr marL="508000" indent="-508000">
              <a:spcBef>
                <a:spcPts val="0"/>
              </a:spcBef>
              <a:buSzPct val="123000"/>
              <a:buChar char="•"/>
              <a:defRPr spc="0" sz="4000">
                <a:latin typeface="Helvetica Neue Medium"/>
                <a:ea typeface="Helvetica Neue Medium"/>
                <a:cs typeface="Helvetica Neue Medium"/>
                <a:sym typeface="Helvetica Neue Medium"/>
              </a:defRPr>
            </a:pPr>
            <a:r>
              <a:t>enabling social connections with others who are self-harming, which can reinforce an individual’s personal identity as someone who self-harms.</a:t>
            </a:r>
          </a:p>
          <a:p>
            <a:pPr>
              <a:spcBef>
                <a:spcPts val="0"/>
              </a:spcBef>
              <a:defRPr spc="0" sz="4000">
                <a:latin typeface="Helvetica Neue Medium"/>
                <a:ea typeface="Helvetica Neue Medium"/>
                <a:cs typeface="Helvetica Neue Medium"/>
                <a:sym typeface="Helvetica Neue Medium"/>
              </a:defRPr>
            </a:pPr>
          </a:p>
          <a:p>
            <a:pPr>
              <a:spcBef>
                <a:spcPts val="0"/>
              </a:spcBef>
              <a:defRPr spc="0" sz="4000">
                <a:latin typeface="Helvetica Neue Medium"/>
                <a:ea typeface="Helvetica Neue Medium"/>
                <a:cs typeface="Helvetica Neue Medium"/>
                <a:sym typeface="Helvetica Neue Medium"/>
              </a:defRPr>
            </a:pPr>
            <a:r>
              <a:t>However, nine of the studies also indicated some ‘protective’ effects for some young people, including:</a:t>
            </a:r>
          </a:p>
          <a:p>
            <a:pPr marL="508000" indent="-508000">
              <a:spcBef>
                <a:spcPts val="0"/>
              </a:spcBef>
              <a:buSzPct val="123000"/>
              <a:buChar char="•"/>
              <a:defRPr spc="0" sz="4000">
                <a:latin typeface="Helvetica Neue Medium"/>
                <a:ea typeface="Helvetica Neue Medium"/>
                <a:cs typeface="Helvetica Neue Medium"/>
                <a:sym typeface="Helvetica Neue Medium"/>
              </a:defRPr>
            </a:pPr>
            <a:r>
              <a:t>reduction in urges to self-harm for some</a:t>
            </a:r>
          </a:p>
          <a:p>
            <a:pPr marL="508000" indent="-508000">
              <a:spcBef>
                <a:spcPts val="0"/>
              </a:spcBef>
              <a:buSzPct val="123000"/>
              <a:buChar char="•"/>
              <a:defRPr spc="0" sz="4000">
                <a:latin typeface="Helvetica Neue Medium"/>
                <a:ea typeface="Helvetica Neue Medium"/>
                <a:cs typeface="Helvetica Neue Medium"/>
                <a:sym typeface="Helvetica Neue Medium"/>
              </a:defRPr>
            </a:pPr>
            <a:r>
              <a:t>social connection with other people which led to providing and receiving support</a:t>
            </a:r>
          </a:p>
          <a:p>
            <a:pPr marL="508000" indent="-508000">
              <a:spcBef>
                <a:spcPts val="0"/>
              </a:spcBef>
              <a:buSzPct val="123000"/>
              <a:buChar char="•"/>
              <a:defRPr spc="0" sz="4000">
                <a:latin typeface="Helvetica Neue Medium"/>
                <a:ea typeface="Helvetica Neue Medium"/>
                <a:cs typeface="Helvetica Neue Medium"/>
                <a:sym typeface="Helvetica Neue Medium"/>
              </a:defRPr>
            </a:pPr>
          </a:p>
          <a:p>
            <a:pPr>
              <a:spcBef>
                <a:spcPts val="0"/>
              </a:spcBef>
              <a:defRPr i="1" spc="0" sz="3500"/>
            </a:pPr>
            <a:r>
              <a:t>(Hawton et al. 2023)</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Self Harm Iceberg"/>
          <p:cNvSpPr txBox="1"/>
          <p:nvPr>
            <p:ph type="title"/>
          </p:nvPr>
        </p:nvSpPr>
        <p:spPr>
          <a:prstGeom prst="rect">
            <a:avLst/>
          </a:prstGeom>
        </p:spPr>
        <p:txBody>
          <a:bodyPr/>
          <a:lstStyle/>
          <a:p>
            <a:pPr lvl="2" indent="914400">
              <a:defRPr spc="-200"/>
            </a:pPr>
            <a:r>
              <a:t>Self Harm Iceberg</a:t>
            </a:r>
          </a:p>
        </p:txBody>
      </p:sp>
      <p:sp>
        <p:nvSpPr>
          <p:cNvPr id="229" name="What are the signs someone might be hurting themselves?"/>
          <p:cNvSpPr txBox="1"/>
          <p:nvPr>
            <p:ph type="body" sz="quarter" idx="1"/>
          </p:nvPr>
        </p:nvSpPr>
        <p:spPr>
          <a:xfrm>
            <a:off x="1206500" y="2372961"/>
            <a:ext cx="21971000" cy="934780"/>
          </a:xfrm>
          <a:prstGeom prst="rect">
            <a:avLst/>
          </a:prstGeom>
        </p:spPr>
        <p:txBody>
          <a:bodyPr/>
          <a:lstStyle/>
          <a:p>
            <a:pPr/>
            <a:r>
              <a:t>What are the signs someone might be hurting themselves?</a:t>
            </a:r>
          </a:p>
        </p:txBody>
      </p:sp>
      <p:sp>
        <p:nvSpPr>
          <p:cNvPr id="230" name="Appear withdrawn or more quiet than usual…"/>
          <p:cNvSpPr txBox="1"/>
          <p:nvPr/>
        </p:nvSpPr>
        <p:spPr>
          <a:xfrm>
            <a:off x="222134" y="2624378"/>
            <a:ext cx="23939730" cy="84672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pPr>
          </a:p>
          <a:p>
            <a:pPr>
              <a:defRPr sz="4600"/>
            </a:pPr>
          </a:p>
          <a:p>
            <a:pPr>
              <a:defRPr sz="4600">
                <a:solidFill>
                  <a:srgbClr val="000000"/>
                </a:solidFill>
              </a:defRPr>
            </a:pPr>
            <a:r>
              <a:t>Appear withdrawn or more quiet than usual</a:t>
            </a:r>
          </a:p>
          <a:p>
            <a:pPr>
              <a:defRPr sz="4600">
                <a:solidFill>
                  <a:srgbClr val="000000"/>
                </a:solidFill>
              </a:defRPr>
            </a:pPr>
            <a:r>
              <a:t>Avoid regular activities, people or places</a:t>
            </a:r>
          </a:p>
          <a:p>
            <a:pPr>
              <a:defRPr sz="4600">
                <a:solidFill>
                  <a:srgbClr val="000000"/>
                </a:solidFill>
              </a:defRPr>
            </a:pPr>
            <a:r>
              <a:t>Rapid changes in mood</a:t>
            </a:r>
          </a:p>
          <a:p>
            <a:pPr>
              <a:defRPr sz="4600">
                <a:solidFill>
                  <a:srgbClr val="000000"/>
                </a:solidFill>
              </a:defRPr>
            </a:pPr>
            <a:r>
              <a:t>Become angry or upset easily</a:t>
            </a:r>
          </a:p>
          <a:p>
            <a:pPr>
              <a:defRPr sz="4600">
                <a:solidFill>
                  <a:srgbClr val="000000"/>
                </a:solidFill>
              </a:defRPr>
            </a:pPr>
            <a:r>
              <a:t>Significant recent events which are distressing or traumatic</a:t>
            </a:r>
          </a:p>
          <a:p>
            <a:pPr>
              <a:defRPr sz="4600">
                <a:solidFill>
                  <a:srgbClr val="000000"/>
                </a:solidFill>
              </a:defRPr>
            </a:pPr>
            <a:r>
              <a:t>Struggling academically</a:t>
            </a:r>
          </a:p>
          <a:p>
            <a:pPr>
              <a:defRPr sz="4600">
                <a:solidFill>
                  <a:srgbClr val="000000"/>
                </a:solidFill>
              </a:defRPr>
            </a:pPr>
            <a:r>
              <a:t>Struggling with peers</a:t>
            </a:r>
          </a:p>
          <a:p>
            <a:pPr>
              <a:defRPr sz="4600">
                <a:solidFill>
                  <a:srgbClr val="000000"/>
                </a:solidFill>
              </a:defRPr>
            </a:pPr>
            <a:r>
              <a:t>Unexplained cuts, scratches or other marks</a:t>
            </a:r>
          </a:p>
          <a:p>
            <a:pPr>
              <a:defRPr sz="4600">
                <a:solidFill>
                  <a:srgbClr val="000000"/>
                </a:solidFill>
              </a:defRPr>
            </a:pPr>
            <a:r>
              <a:t>Wearing clothes that seem inappropriate to the weather e.g. long sleeves pulled down on a hot day</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elf Harm Iceberg"/>
          <p:cNvSpPr txBox="1"/>
          <p:nvPr>
            <p:ph type="title"/>
          </p:nvPr>
        </p:nvSpPr>
        <p:spPr>
          <a:prstGeom prst="rect">
            <a:avLst/>
          </a:prstGeom>
        </p:spPr>
        <p:txBody>
          <a:bodyPr/>
          <a:lstStyle/>
          <a:p>
            <a:pPr lvl="2" indent="914400">
              <a:defRPr spc="-200"/>
            </a:pPr>
            <a:r>
              <a:t>Self Harm Iceberg</a:t>
            </a:r>
          </a:p>
        </p:txBody>
      </p:sp>
      <p:sp>
        <p:nvSpPr>
          <p:cNvPr id="233" name="What are the signs someone might be hurting themselves?…"/>
          <p:cNvSpPr txBox="1"/>
          <p:nvPr>
            <p:ph type="body" sz="half" idx="1"/>
          </p:nvPr>
        </p:nvSpPr>
        <p:spPr>
          <a:xfrm>
            <a:off x="1206500" y="2372961"/>
            <a:ext cx="21971000" cy="4202150"/>
          </a:xfrm>
          <a:prstGeom prst="rect">
            <a:avLst/>
          </a:prstGeom>
        </p:spPr>
        <p:txBody>
          <a:bodyPr/>
          <a:lstStyle/>
          <a:p>
            <a:pPr/>
            <a:r>
              <a:t>What are the signs someone might be hurting themselves?</a:t>
            </a:r>
          </a:p>
          <a:p>
            <a:pPr/>
          </a:p>
          <a:p>
            <a:pPr/>
            <a:r>
              <a:t>How might that person be feeling underneath this?</a:t>
            </a:r>
          </a:p>
        </p:txBody>
      </p:sp>
      <p:pic>
        <p:nvPicPr>
          <p:cNvPr id="234" name="Screenshot 2026-01-16 at 14.31.52.png" descr="Screenshot 2026-01-16 at 14.31.52.png"/>
          <p:cNvPicPr>
            <a:picLocks noChangeAspect="1"/>
          </p:cNvPicPr>
          <p:nvPr/>
        </p:nvPicPr>
        <p:blipFill>
          <a:blip r:embed="rId2">
            <a:extLst/>
          </a:blip>
          <a:stretch>
            <a:fillRect/>
          </a:stretch>
        </p:blipFill>
        <p:spPr>
          <a:xfrm>
            <a:off x="8053838" y="5091567"/>
            <a:ext cx="6613089" cy="8203929"/>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elf Harm"/>
          <p:cNvSpPr txBox="1"/>
          <p:nvPr>
            <p:ph type="title"/>
          </p:nvPr>
        </p:nvSpPr>
        <p:spPr>
          <a:prstGeom prst="rect">
            <a:avLst/>
          </a:prstGeom>
        </p:spPr>
        <p:txBody>
          <a:bodyPr/>
          <a:lstStyle/>
          <a:p>
            <a:pPr lvl="2" indent="914400">
              <a:defRPr spc="-200"/>
            </a:pPr>
            <a:r>
              <a:t>Self Harm</a:t>
            </a:r>
          </a:p>
        </p:txBody>
      </p:sp>
      <p:sp>
        <p:nvSpPr>
          <p:cNvPr id="237" name="What can I do as a Home Start Volunteer?"/>
          <p:cNvSpPr txBox="1"/>
          <p:nvPr>
            <p:ph type="body" sz="quarter" idx="1"/>
          </p:nvPr>
        </p:nvSpPr>
        <p:spPr>
          <a:xfrm>
            <a:off x="1206500" y="2372961"/>
            <a:ext cx="21971000" cy="934780"/>
          </a:xfrm>
          <a:prstGeom prst="rect">
            <a:avLst/>
          </a:prstGeom>
        </p:spPr>
        <p:txBody>
          <a:bodyPr/>
          <a:lstStyle/>
          <a:p>
            <a:pPr/>
            <a:r>
              <a:t>What can I do as a Home Start Volunteer?</a:t>
            </a:r>
          </a:p>
        </p:txBody>
      </p:sp>
      <p:sp>
        <p:nvSpPr>
          <p:cNvPr id="238" name="You don’t need to avoid the subject, especially if someone brings it up to you…"/>
          <p:cNvSpPr txBox="1"/>
          <p:nvPr>
            <p:ph type="body" idx="21"/>
          </p:nvPr>
        </p:nvSpPr>
        <p:spPr>
          <a:xfrm>
            <a:off x="940008" y="3539173"/>
            <a:ext cx="21971002" cy="9664884"/>
          </a:xfrm>
          <a:prstGeom prst="rect">
            <a:avLst/>
          </a:prstGeom>
          <a:extLst>
            <a:ext uri="{C572A759-6A51-4108-AA02-DFA0A04FC94B}">
              <ma14:wrappingTextBoxFlag xmlns:ma14="http://schemas.microsoft.com/office/mac/drawingml/2011/main" val="1"/>
            </a:ext>
          </a:extLst>
        </p:spPr>
        <p:txBody>
          <a:bodyPr/>
          <a:lstStyle/>
          <a:p>
            <a:pPr marL="691515" indent="-691515" defTabSz="817244">
              <a:spcBef>
                <a:spcPts val="1700"/>
              </a:spcBef>
              <a:buSzPct val="40000"/>
              <a:buBlip>
                <a:blip r:embed="rId2"/>
              </a:buBlip>
              <a:defRPr spc="-100" sz="5400"/>
            </a:pPr>
            <a:r>
              <a:t>You don’t need to avoid the subject, especially if someone brings it up to you</a:t>
            </a:r>
            <a:endParaRPr spc="-54"/>
          </a:p>
          <a:p>
            <a:pPr marL="691515" indent="-691515" defTabSz="817244">
              <a:spcBef>
                <a:spcPts val="1700"/>
              </a:spcBef>
              <a:buSzPct val="40000"/>
              <a:buBlip>
                <a:blip r:embed="rId2"/>
              </a:buBlip>
              <a:defRPr spc="-100" sz="5400"/>
            </a:pPr>
            <a:r>
              <a:t>Encourage people to speak to their GP, or to reach out to another service (see last slide)</a:t>
            </a:r>
            <a:endParaRPr spc="-54"/>
          </a:p>
          <a:p>
            <a:pPr marL="691515" indent="-691515" defTabSz="817244">
              <a:spcBef>
                <a:spcPts val="1700"/>
              </a:spcBef>
              <a:buSzPct val="40000"/>
              <a:buBlip>
                <a:blip r:embed="rId2"/>
              </a:buBlip>
              <a:defRPr spc="-100" sz="5400"/>
            </a:pPr>
            <a:r>
              <a:t>Listen non-judgmentally, and empathise with their struggles</a:t>
            </a:r>
            <a:endParaRPr spc="-54"/>
          </a:p>
          <a:p>
            <a:pPr marL="691515" indent="-691515" defTabSz="817244">
              <a:spcBef>
                <a:spcPts val="1700"/>
              </a:spcBef>
              <a:buSzPct val="40000"/>
              <a:buBlip>
                <a:blip r:embed="rId2"/>
              </a:buBlip>
              <a:defRPr spc="-100" sz="5400"/>
            </a:pPr>
            <a:r>
              <a:t>Do not promise to keep secrets for young people. If they don’t want you to tell their parents/carers, be curious about why, and if you aren’t sure what to do speak to the volunteer co-ordinator at HomeStart</a:t>
            </a:r>
            <a:endParaRPr spc="-54"/>
          </a:p>
          <a:p>
            <a:pPr algn="ctr" defTabSz="817244">
              <a:spcBef>
                <a:spcPts val="1700"/>
              </a:spcBef>
              <a:defRPr b="1" spc="-100" sz="5400">
                <a:solidFill>
                  <a:srgbClr val="EE230C"/>
                </a:solidFill>
              </a:defRPr>
            </a:pPr>
            <a:r>
              <a:t>In an emergency - contact 999 or visit the nearest A&amp;E</a:t>
            </a:r>
          </a:p>
        </p:txBody>
      </p:sp>
      <p:pic>
        <p:nvPicPr>
          <p:cNvPr id="239" name="Screenshot 2022-08-15 at 15.43.40.png" descr="Screenshot 2022-08-15 at 15.43.40.png"/>
          <p:cNvPicPr>
            <a:picLocks noChangeAspect="1"/>
          </p:cNvPicPr>
          <p:nvPr/>
        </p:nvPicPr>
        <p:blipFill>
          <a:blip r:embed="rId3">
            <a:extLst/>
          </a:blip>
          <a:stretch>
            <a:fillRect/>
          </a:stretch>
        </p:blipFill>
        <p:spPr>
          <a:xfrm>
            <a:off x="21549070" y="10380461"/>
            <a:ext cx="2219136" cy="2834526"/>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elf Harm"/>
          <p:cNvSpPr txBox="1"/>
          <p:nvPr>
            <p:ph type="title"/>
          </p:nvPr>
        </p:nvSpPr>
        <p:spPr>
          <a:prstGeom prst="rect">
            <a:avLst/>
          </a:prstGeom>
        </p:spPr>
        <p:txBody>
          <a:bodyPr/>
          <a:lstStyle/>
          <a:p>
            <a:pPr lvl="2" indent="914400">
              <a:defRPr spc="-200"/>
            </a:pPr>
            <a:r>
              <a:t>Self Harm</a:t>
            </a:r>
          </a:p>
        </p:txBody>
      </p:sp>
      <p:sp>
        <p:nvSpPr>
          <p:cNvPr id="242" name="What to say to someone who is self harming"/>
          <p:cNvSpPr txBox="1"/>
          <p:nvPr>
            <p:ph type="body" sz="quarter" idx="1"/>
          </p:nvPr>
        </p:nvSpPr>
        <p:spPr>
          <a:xfrm>
            <a:off x="1206500" y="2372961"/>
            <a:ext cx="21971000" cy="934780"/>
          </a:xfrm>
          <a:prstGeom prst="rect">
            <a:avLst/>
          </a:prstGeom>
        </p:spPr>
        <p:txBody>
          <a:bodyPr/>
          <a:lstStyle/>
          <a:p>
            <a:pPr/>
            <a:r>
              <a:t>What to say to someone who is self harming</a:t>
            </a:r>
          </a:p>
        </p:txBody>
      </p:sp>
      <p:grpSp>
        <p:nvGrpSpPr>
          <p:cNvPr id="245" name="How are you feeling?"/>
          <p:cNvGrpSpPr/>
          <p:nvPr/>
        </p:nvGrpSpPr>
        <p:grpSpPr>
          <a:xfrm>
            <a:off x="673516" y="3620123"/>
            <a:ext cx="6745575" cy="4330936"/>
            <a:chOff x="0" y="0"/>
            <a:chExt cx="6745574" cy="4330934"/>
          </a:xfrm>
        </p:grpSpPr>
        <p:sp>
          <p:nvSpPr>
            <p:cNvPr id="243" name="Quote Bubble"/>
            <p:cNvSpPr/>
            <p:nvPr/>
          </p:nvSpPr>
          <p:spPr>
            <a:xfrm>
              <a:off x="0" y="0"/>
              <a:ext cx="6745575" cy="4330935"/>
            </a:xfrm>
            <a:prstGeom prst="wedgeEllipseCallout">
              <a:avLst>
                <a:gd name="adj1" fmla="val -49385"/>
                <a:gd name="adj2" fmla="val 65336"/>
              </a:avLst>
            </a:prstGeom>
            <a:solidFill>
              <a:srgbClr val="005493"/>
            </a:solidFill>
            <a:ln w="12700" cap="flat">
              <a:noFill/>
              <a:miter lim="400000"/>
            </a:ln>
            <a:effectLst/>
          </p:spPr>
          <p:txBody>
            <a:bodyPr wrap="square" lIns="50800" tIns="50800" rIns="50800" bIns="50800" numCol="1" anchor="ctr">
              <a:noAutofit/>
            </a:bodyPr>
            <a:lstStyle/>
            <a:p>
              <a:pPr defTabSz="825500">
                <a:defRPr sz="7400">
                  <a:solidFill>
                    <a:srgbClr val="FFFFFF"/>
                  </a:solidFill>
                  <a:latin typeface="Helvetica Neue Medium"/>
                  <a:ea typeface="Helvetica Neue Medium"/>
                  <a:cs typeface="Helvetica Neue Medium"/>
                  <a:sym typeface="Helvetica Neue Medium"/>
                </a:defRPr>
              </a:pPr>
            </a:p>
          </p:txBody>
        </p:sp>
        <p:sp>
          <p:nvSpPr>
            <p:cNvPr id="244" name="How are you feeling?"/>
            <p:cNvSpPr txBox="1"/>
            <p:nvPr/>
          </p:nvSpPr>
          <p:spPr>
            <a:xfrm>
              <a:off x="987865" y="413797"/>
              <a:ext cx="4769844" cy="3503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7400">
                  <a:solidFill>
                    <a:srgbClr val="FFFFFF"/>
                  </a:solidFill>
                  <a:latin typeface="Helvetica Neue Medium"/>
                  <a:ea typeface="Helvetica Neue Medium"/>
                  <a:cs typeface="Helvetica Neue Medium"/>
                  <a:sym typeface="Helvetica Neue Medium"/>
                </a:defRPr>
              </a:lvl1pPr>
            </a:lstStyle>
            <a:p>
              <a:pPr/>
              <a:r>
                <a:t>How are you feeling?</a:t>
              </a:r>
            </a:p>
          </p:txBody>
        </p:sp>
      </p:grpSp>
      <p:grpSp>
        <p:nvGrpSpPr>
          <p:cNvPr id="248" name="Things must be really hard right now"/>
          <p:cNvGrpSpPr/>
          <p:nvPr/>
        </p:nvGrpSpPr>
        <p:grpSpPr>
          <a:xfrm>
            <a:off x="9585321" y="3347385"/>
            <a:ext cx="6745576" cy="4330936"/>
            <a:chOff x="0" y="0"/>
            <a:chExt cx="6745575" cy="4330934"/>
          </a:xfrm>
        </p:grpSpPr>
        <p:sp>
          <p:nvSpPr>
            <p:cNvPr id="246" name="Quote Bubble"/>
            <p:cNvSpPr/>
            <p:nvPr/>
          </p:nvSpPr>
          <p:spPr>
            <a:xfrm>
              <a:off x="0" y="0"/>
              <a:ext cx="6745576" cy="4330935"/>
            </a:xfrm>
            <a:prstGeom prst="wedgeEllipseCallout">
              <a:avLst>
                <a:gd name="adj1" fmla="val 28889"/>
                <a:gd name="adj2" fmla="val 65270"/>
              </a:avLst>
            </a:prstGeom>
            <a:solidFill>
              <a:srgbClr val="941100"/>
            </a:solidFill>
            <a:ln w="12700" cap="flat">
              <a:noFill/>
              <a:miter lim="400000"/>
            </a:ln>
            <a:effectLst/>
          </p:spPr>
          <p:txBody>
            <a:bodyPr wrap="square" lIns="50800" tIns="50800" rIns="50800" bIns="50800" numCol="1" anchor="ctr">
              <a:noAutofit/>
            </a:bodyPr>
            <a:lstStyle/>
            <a:p>
              <a:pPr defTabSz="825500">
                <a:defRPr sz="6000">
                  <a:solidFill>
                    <a:srgbClr val="FFFFFF"/>
                  </a:solidFill>
                  <a:latin typeface="Helvetica Neue Medium"/>
                  <a:ea typeface="Helvetica Neue Medium"/>
                  <a:cs typeface="Helvetica Neue Medium"/>
                  <a:sym typeface="Helvetica Neue Medium"/>
                </a:defRPr>
              </a:pPr>
            </a:p>
          </p:txBody>
        </p:sp>
        <p:sp>
          <p:nvSpPr>
            <p:cNvPr id="247" name="Things must be really hard right now"/>
            <p:cNvSpPr txBox="1"/>
            <p:nvPr/>
          </p:nvSpPr>
          <p:spPr>
            <a:xfrm>
              <a:off x="987866" y="246119"/>
              <a:ext cx="4769843" cy="383869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6000">
                  <a:solidFill>
                    <a:srgbClr val="FFFFFF"/>
                  </a:solidFill>
                  <a:latin typeface="Helvetica Neue Medium"/>
                  <a:ea typeface="Helvetica Neue Medium"/>
                  <a:cs typeface="Helvetica Neue Medium"/>
                  <a:sym typeface="Helvetica Neue Medium"/>
                </a:defRPr>
              </a:lvl1pPr>
            </a:lstStyle>
            <a:p>
              <a:pPr/>
              <a:r>
                <a:t>Things must be really hard right now</a:t>
              </a:r>
            </a:p>
          </p:txBody>
        </p:sp>
      </p:grpSp>
      <p:grpSp>
        <p:nvGrpSpPr>
          <p:cNvPr id="251" name="I’m so glad you have told me about this"/>
          <p:cNvGrpSpPr/>
          <p:nvPr/>
        </p:nvGrpSpPr>
        <p:grpSpPr>
          <a:xfrm>
            <a:off x="2169354" y="8171305"/>
            <a:ext cx="6745575" cy="4330935"/>
            <a:chOff x="0" y="0"/>
            <a:chExt cx="6745574" cy="4330934"/>
          </a:xfrm>
        </p:grpSpPr>
        <p:sp>
          <p:nvSpPr>
            <p:cNvPr id="249" name="Quote Bubble"/>
            <p:cNvSpPr/>
            <p:nvPr/>
          </p:nvSpPr>
          <p:spPr>
            <a:xfrm>
              <a:off x="0" y="0"/>
              <a:ext cx="6745575" cy="4330935"/>
            </a:xfrm>
            <a:prstGeom prst="wedgeEllipseCallout">
              <a:avLst>
                <a:gd name="adj1" fmla="val -12897"/>
                <a:gd name="adj2" fmla="val 76482"/>
              </a:avLst>
            </a:prstGeom>
            <a:solidFill>
              <a:srgbClr val="FF2F92"/>
            </a:solidFill>
            <a:ln w="12700" cap="flat">
              <a:noFill/>
              <a:miter lim="400000"/>
            </a:ln>
            <a:effectLst/>
          </p:spPr>
          <p:txBody>
            <a:bodyPr wrap="square" lIns="50800" tIns="50800" rIns="50800" bIns="50800" numCol="1" anchor="ctr">
              <a:noAutofit/>
            </a:bodyPr>
            <a:lstStyle/>
            <a:p>
              <a:pPr defTabSz="825500">
                <a:defRPr sz="5500">
                  <a:solidFill>
                    <a:srgbClr val="FFFFFF"/>
                  </a:solidFill>
                  <a:latin typeface="Helvetica Neue Medium"/>
                  <a:ea typeface="Helvetica Neue Medium"/>
                  <a:cs typeface="Helvetica Neue Medium"/>
                  <a:sym typeface="Helvetica Neue Medium"/>
                </a:defRPr>
              </a:pPr>
            </a:p>
          </p:txBody>
        </p:sp>
        <p:sp>
          <p:nvSpPr>
            <p:cNvPr id="250" name="I’m so glad you have told me about this"/>
            <p:cNvSpPr txBox="1"/>
            <p:nvPr/>
          </p:nvSpPr>
          <p:spPr>
            <a:xfrm>
              <a:off x="987865" y="740498"/>
              <a:ext cx="4769844" cy="28499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defTabSz="825500">
                <a:defRPr sz="5500">
                  <a:solidFill>
                    <a:srgbClr val="FFFFFF"/>
                  </a:solidFill>
                  <a:latin typeface="Helvetica Neue Medium"/>
                  <a:ea typeface="Helvetica Neue Medium"/>
                  <a:cs typeface="Helvetica Neue Medium"/>
                  <a:sym typeface="Helvetica Neue Medium"/>
                </a:defRPr>
              </a:pPr>
              <a:r>
                <a:t>I’m </a:t>
              </a:r>
              <a:r>
                <a:rPr sz="6700"/>
                <a:t>so glad</a:t>
              </a:r>
              <a:r>
                <a:t> you have told me about this</a:t>
              </a:r>
            </a:p>
          </p:txBody>
        </p:sp>
      </p:grpSp>
      <p:grpSp>
        <p:nvGrpSpPr>
          <p:cNvPr id="254" name="Do you want to talk about it? To me, or someone else?"/>
          <p:cNvGrpSpPr/>
          <p:nvPr/>
        </p:nvGrpSpPr>
        <p:grpSpPr>
          <a:xfrm>
            <a:off x="17001289" y="1401939"/>
            <a:ext cx="6745575" cy="4399339"/>
            <a:chOff x="0" y="0"/>
            <a:chExt cx="6745574" cy="4399338"/>
          </a:xfrm>
        </p:grpSpPr>
        <p:sp>
          <p:nvSpPr>
            <p:cNvPr id="252" name="Quote Bubble"/>
            <p:cNvSpPr/>
            <p:nvPr/>
          </p:nvSpPr>
          <p:spPr>
            <a:xfrm>
              <a:off x="0" y="34201"/>
              <a:ext cx="6745575" cy="4330936"/>
            </a:xfrm>
            <a:prstGeom prst="wedgeEllipseCallout">
              <a:avLst>
                <a:gd name="adj1" fmla="val 17041"/>
                <a:gd name="adj2" fmla="val 77417"/>
              </a:avLst>
            </a:prstGeom>
            <a:solidFill>
              <a:srgbClr val="FF9300"/>
            </a:solidFill>
            <a:ln w="12700" cap="flat">
              <a:noFill/>
              <a:miter lim="400000"/>
            </a:ln>
            <a:effectLst/>
          </p:spPr>
          <p:txBody>
            <a:bodyPr wrap="square" lIns="50800" tIns="50800" rIns="50800" bIns="50800" numCol="1" anchor="ctr">
              <a:noAutofit/>
            </a:bodyPr>
            <a:lstStyle/>
            <a:p>
              <a:pPr defTabSz="825500">
                <a:defRPr sz="5500">
                  <a:solidFill>
                    <a:srgbClr val="FFFFFF"/>
                  </a:solidFill>
                  <a:latin typeface="Helvetica Neue Medium"/>
                  <a:ea typeface="Helvetica Neue Medium"/>
                  <a:cs typeface="Helvetica Neue Medium"/>
                  <a:sym typeface="Helvetica Neue Medium"/>
                </a:defRPr>
              </a:pPr>
            </a:p>
          </p:txBody>
        </p:sp>
        <p:sp>
          <p:nvSpPr>
            <p:cNvPr id="253" name="Do you want to talk about it? To me, or someone else?"/>
            <p:cNvSpPr txBox="1"/>
            <p:nvPr/>
          </p:nvSpPr>
          <p:spPr>
            <a:xfrm>
              <a:off x="987865" y="0"/>
              <a:ext cx="4769844" cy="43993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5500">
                  <a:solidFill>
                    <a:srgbClr val="FFFFFF"/>
                  </a:solidFill>
                  <a:latin typeface="Helvetica Neue Medium"/>
                  <a:ea typeface="Helvetica Neue Medium"/>
                  <a:cs typeface="Helvetica Neue Medium"/>
                  <a:sym typeface="Helvetica Neue Medium"/>
                </a:defRPr>
              </a:lvl1pPr>
            </a:lstStyle>
            <a:p>
              <a:pPr/>
              <a:r>
                <a:t>Do you want to talk about it? To me, or someone else?</a:t>
              </a:r>
            </a:p>
          </p:txBody>
        </p:sp>
      </p:grpSp>
      <p:grpSp>
        <p:nvGrpSpPr>
          <p:cNvPr id="257" name="I am here for you"/>
          <p:cNvGrpSpPr/>
          <p:nvPr/>
        </p:nvGrpSpPr>
        <p:grpSpPr>
          <a:xfrm>
            <a:off x="17301091" y="7411387"/>
            <a:ext cx="6745576" cy="4330936"/>
            <a:chOff x="0" y="0"/>
            <a:chExt cx="6745575" cy="4330934"/>
          </a:xfrm>
        </p:grpSpPr>
        <p:sp>
          <p:nvSpPr>
            <p:cNvPr id="255" name="Quote Bubble"/>
            <p:cNvSpPr/>
            <p:nvPr/>
          </p:nvSpPr>
          <p:spPr>
            <a:xfrm>
              <a:off x="0" y="0"/>
              <a:ext cx="6745576" cy="4330935"/>
            </a:xfrm>
            <a:prstGeom prst="wedgeEllipseCallout">
              <a:avLst>
                <a:gd name="adj1" fmla="val -49385"/>
                <a:gd name="adj2" fmla="val 65336"/>
              </a:avLst>
            </a:prstGeom>
            <a:solidFill>
              <a:srgbClr val="FF2600"/>
            </a:solidFill>
            <a:ln w="12700" cap="flat">
              <a:noFill/>
              <a:miter lim="400000"/>
            </a:ln>
            <a:effectLst/>
          </p:spPr>
          <p:txBody>
            <a:bodyPr wrap="square" lIns="50800" tIns="50800" rIns="50800" bIns="50800" numCol="1" anchor="ctr">
              <a:noAutofit/>
            </a:bodyPr>
            <a:lstStyle/>
            <a:p>
              <a:pPr defTabSz="825500">
                <a:defRPr sz="7400">
                  <a:solidFill>
                    <a:srgbClr val="FFFFFF"/>
                  </a:solidFill>
                  <a:latin typeface="Helvetica Neue Medium"/>
                  <a:ea typeface="Helvetica Neue Medium"/>
                  <a:cs typeface="Helvetica Neue Medium"/>
                  <a:sym typeface="Helvetica Neue Medium"/>
                </a:defRPr>
              </a:pPr>
            </a:p>
          </p:txBody>
        </p:sp>
        <p:sp>
          <p:nvSpPr>
            <p:cNvPr id="256" name="I am here for you"/>
            <p:cNvSpPr txBox="1"/>
            <p:nvPr/>
          </p:nvSpPr>
          <p:spPr>
            <a:xfrm>
              <a:off x="987866" y="985297"/>
              <a:ext cx="4769843" cy="2360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7400">
                  <a:solidFill>
                    <a:srgbClr val="FFFFFF"/>
                  </a:solidFill>
                  <a:latin typeface="Helvetica Neue Medium"/>
                  <a:ea typeface="Helvetica Neue Medium"/>
                  <a:cs typeface="Helvetica Neue Medium"/>
                  <a:sym typeface="Helvetica Neue Medium"/>
                </a:defRPr>
              </a:lvl1pPr>
            </a:lstStyle>
            <a:p>
              <a:pPr/>
              <a:r>
                <a:t>I am here for you</a:t>
              </a:r>
            </a:p>
          </p:txBody>
        </p:sp>
      </p:grpSp>
      <p:grpSp>
        <p:nvGrpSpPr>
          <p:cNvPr id="260" name="I can see you are in pain"/>
          <p:cNvGrpSpPr/>
          <p:nvPr/>
        </p:nvGrpSpPr>
        <p:grpSpPr>
          <a:xfrm>
            <a:off x="9859099" y="8412802"/>
            <a:ext cx="6745576" cy="4330936"/>
            <a:chOff x="0" y="0"/>
            <a:chExt cx="6745575" cy="4330934"/>
          </a:xfrm>
        </p:grpSpPr>
        <p:sp>
          <p:nvSpPr>
            <p:cNvPr id="258" name="Quote Bubble"/>
            <p:cNvSpPr/>
            <p:nvPr/>
          </p:nvSpPr>
          <p:spPr>
            <a:xfrm>
              <a:off x="0" y="0"/>
              <a:ext cx="6745576" cy="4330935"/>
            </a:xfrm>
            <a:prstGeom prst="wedgeEllipseCallout">
              <a:avLst>
                <a:gd name="adj1" fmla="val -24562"/>
                <a:gd name="adj2" fmla="val 65243"/>
              </a:avLst>
            </a:prstGeom>
            <a:solidFill>
              <a:srgbClr val="008F00"/>
            </a:solidFill>
            <a:ln w="12700" cap="flat">
              <a:noFill/>
              <a:miter lim="400000"/>
            </a:ln>
            <a:effectLst/>
          </p:spPr>
          <p:txBody>
            <a:bodyPr wrap="square" lIns="50800" tIns="50800" rIns="50800" bIns="50800" numCol="1" anchor="ctr">
              <a:noAutofit/>
            </a:bodyPr>
            <a:lstStyle/>
            <a:p>
              <a:pPr defTabSz="825500">
                <a:defRPr sz="7400">
                  <a:solidFill>
                    <a:srgbClr val="FFFFFF"/>
                  </a:solidFill>
                  <a:latin typeface="Helvetica Neue Medium"/>
                  <a:ea typeface="Helvetica Neue Medium"/>
                  <a:cs typeface="Helvetica Neue Medium"/>
                  <a:sym typeface="Helvetica Neue Medium"/>
                </a:defRPr>
              </a:pPr>
            </a:p>
          </p:txBody>
        </p:sp>
        <p:sp>
          <p:nvSpPr>
            <p:cNvPr id="259" name="I can see you are in pain"/>
            <p:cNvSpPr txBox="1"/>
            <p:nvPr/>
          </p:nvSpPr>
          <p:spPr>
            <a:xfrm>
              <a:off x="987866" y="413797"/>
              <a:ext cx="4769843" cy="3503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defTabSz="825500">
                <a:defRPr sz="7400">
                  <a:solidFill>
                    <a:srgbClr val="FFFFFF"/>
                  </a:solidFill>
                  <a:latin typeface="Helvetica Neue Medium"/>
                  <a:ea typeface="Helvetica Neue Medium"/>
                  <a:cs typeface="Helvetica Neue Medium"/>
                  <a:sym typeface="Helvetica Neue Medium"/>
                </a:defRPr>
              </a:lvl1pPr>
            </a:lstStyle>
            <a:p>
              <a:pPr/>
              <a:r>
                <a:t>I can see you are in pain</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Self Harm"/>
          <p:cNvSpPr txBox="1"/>
          <p:nvPr>
            <p:ph type="title"/>
          </p:nvPr>
        </p:nvSpPr>
        <p:spPr>
          <a:prstGeom prst="rect">
            <a:avLst/>
          </a:prstGeom>
        </p:spPr>
        <p:txBody>
          <a:bodyPr/>
          <a:lstStyle/>
          <a:p>
            <a:pPr lvl="2" indent="914400">
              <a:defRPr spc="-200"/>
            </a:pPr>
            <a:r>
              <a:t>Self Harm</a:t>
            </a:r>
          </a:p>
        </p:txBody>
      </p:sp>
      <p:sp>
        <p:nvSpPr>
          <p:cNvPr id="263" name="What other help is available?"/>
          <p:cNvSpPr txBox="1"/>
          <p:nvPr>
            <p:ph type="body" sz="quarter" idx="1"/>
          </p:nvPr>
        </p:nvSpPr>
        <p:spPr>
          <a:xfrm>
            <a:off x="1206500" y="2372961"/>
            <a:ext cx="21971000" cy="934780"/>
          </a:xfrm>
          <a:prstGeom prst="rect">
            <a:avLst/>
          </a:prstGeom>
        </p:spPr>
        <p:txBody>
          <a:bodyPr/>
          <a:lstStyle/>
          <a:p>
            <a:pPr/>
            <a:r>
              <a:t>What other help is available?</a:t>
            </a:r>
          </a:p>
        </p:txBody>
      </p:sp>
      <p:pic>
        <p:nvPicPr>
          <p:cNvPr id="264" name="Screenshot 2022-08-15 at 15.42.34.png" descr="Screenshot 2022-08-15 at 15.42.34.png"/>
          <p:cNvPicPr>
            <a:picLocks noChangeAspect="1"/>
          </p:cNvPicPr>
          <p:nvPr/>
        </p:nvPicPr>
        <p:blipFill>
          <a:blip r:embed="rId2">
            <a:extLst/>
          </a:blip>
          <a:stretch>
            <a:fillRect/>
          </a:stretch>
        </p:blipFill>
        <p:spPr>
          <a:xfrm>
            <a:off x="14577952" y="550126"/>
            <a:ext cx="9244910" cy="2885158"/>
          </a:xfrm>
          <a:prstGeom prst="rect">
            <a:avLst/>
          </a:prstGeom>
          <a:ln w="12700">
            <a:miter lim="400000"/>
          </a:ln>
        </p:spPr>
      </p:pic>
      <p:pic>
        <p:nvPicPr>
          <p:cNvPr id="265" name="Screenshot 2022-08-15 at 15.42.46.png" descr="Screenshot 2022-08-15 at 15.42.46.png"/>
          <p:cNvPicPr>
            <a:picLocks noChangeAspect="1"/>
          </p:cNvPicPr>
          <p:nvPr/>
        </p:nvPicPr>
        <p:blipFill>
          <a:blip r:embed="rId3">
            <a:extLst/>
          </a:blip>
          <a:stretch>
            <a:fillRect/>
          </a:stretch>
        </p:blipFill>
        <p:spPr>
          <a:xfrm>
            <a:off x="765753" y="3960321"/>
            <a:ext cx="4903754" cy="3327547"/>
          </a:xfrm>
          <a:prstGeom prst="rect">
            <a:avLst/>
          </a:prstGeom>
          <a:ln w="12700">
            <a:miter lim="400000"/>
          </a:ln>
        </p:spPr>
      </p:pic>
      <p:pic>
        <p:nvPicPr>
          <p:cNvPr id="266" name="Screenshot 2022-08-15 at 15.43.00.png" descr="Screenshot 2022-08-15 at 15.43.00.png"/>
          <p:cNvPicPr>
            <a:picLocks noChangeAspect="1"/>
          </p:cNvPicPr>
          <p:nvPr/>
        </p:nvPicPr>
        <p:blipFill>
          <a:blip r:embed="rId4">
            <a:extLst/>
          </a:blip>
          <a:stretch>
            <a:fillRect/>
          </a:stretch>
        </p:blipFill>
        <p:spPr>
          <a:xfrm>
            <a:off x="13376794" y="3826819"/>
            <a:ext cx="11114277" cy="3827088"/>
          </a:xfrm>
          <a:prstGeom prst="rect">
            <a:avLst/>
          </a:prstGeom>
          <a:ln w="12700">
            <a:miter lim="400000"/>
          </a:ln>
        </p:spPr>
      </p:pic>
      <p:pic>
        <p:nvPicPr>
          <p:cNvPr id="267" name="Screenshot 2022-08-15 at 15.44.16.png" descr="Screenshot 2022-08-15 at 15.44.16.png"/>
          <p:cNvPicPr>
            <a:picLocks noChangeAspect="1"/>
          </p:cNvPicPr>
          <p:nvPr/>
        </p:nvPicPr>
        <p:blipFill>
          <a:blip r:embed="rId5">
            <a:extLst/>
          </a:blip>
          <a:stretch>
            <a:fillRect/>
          </a:stretch>
        </p:blipFill>
        <p:spPr>
          <a:xfrm>
            <a:off x="12099384" y="7994960"/>
            <a:ext cx="11734802" cy="5384802"/>
          </a:xfrm>
          <a:prstGeom prst="rect">
            <a:avLst/>
          </a:prstGeom>
          <a:ln w="12700">
            <a:miter lim="400000"/>
          </a:ln>
        </p:spPr>
      </p:pic>
      <p:pic>
        <p:nvPicPr>
          <p:cNvPr id="268" name="Screenshot 2022-08-15 at 15.42.23.png" descr="Screenshot 2022-08-15 at 15.42.23.png"/>
          <p:cNvPicPr>
            <a:picLocks noChangeAspect="1"/>
          </p:cNvPicPr>
          <p:nvPr/>
        </p:nvPicPr>
        <p:blipFill>
          <a:blip r:embed="rId6">
            <a:extLst/>
          </a:blip>
          <a:stretch>
            <a:fillRect/>
          </a:stretch>
        </p:blipFill>
        <p:spPr>
          <a:xfrm>
            <a:off x="5694047" y="3343809"/>
            <a:ext cx="6882141" cy="4615084"/>
          </a:xfrm>
          <a:prstGeom prst="rect">
            <a:avLst/>
          </a:prstGeom>
          <a:ln w="12700">
            <a:miter lim="400000"/>
          </a:ln>
        </p:spPr>
      </p:pic>
      <p:pic>
        <p:nvPicPr>
          <p:cNvPr id="269" name="Screenshot 2022-08-15 at 15.42.03.png" descr="Screenshot 2022-08-15 at 15.42.03.png"/>
          <p:cNvPicPr>
            <a:picLocks noChangeAspect="1"/>
          </p:cNvPicPr>
          <p:nvPr/>
        </p:nvPicPr>
        <p:blipFill>
          <a:blip r:embed="rId7">
            <a:extLst/>
          </a:blip>
          <a:stretch>
            <a:fillRect/>
          </a:stretch>
        </p:blipFill>
        <p:spPr>
          <a:xfrm>
            <a:off x="1794074" y="8379820"/>
            <a:ext cx="7830085" cy="461508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What is Self Harm?"/>
          <p:cNvSpPr txBox="1"/>
          <p:nvPr>
            <p:ph type="title"/>
          </p:nvPr>
        </p:nvSpPr>
        <p:spPr>
          <a:prstGeom prst="rect">
            <a:avLst/>
          </a:prstGeom>
        </p:spPr>
        <p:txBody>
          <a:bodyPr/>
          <a:lstStyle/>
          <a:p>
            <a:pPr lvl="2" indent="914400">
              <a:defRPr spc="-200"/>
            </a:pPr>
            <a:r>
              <a:t>What is Self Harm?</a:t>
            </a:r>
          </a:p>
        </p:txBody>
      </p:sp>
      <p:sp>
        <p:nvSpPr>
          <p:cNvPr id="159" name="self-injurious behaviour (SIB)…"/>
          <p:cNvSpPr txBox="1"/>
          <p:nvPr/>
        </p:nvSpPr>
        <p:spPr>
          <a:xfrm>
            <a:off x="853910" y="7509596"/>
            <a:ext cx="8932851" cy="534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i="1" sz="4900">
                <a:solidFill>
                  <a:srgbClr val="000000"/>
                </a:solidFill>
                <a:latin typeface="+mn-lt"/>
                <a:ea typeface="+mn-ea"/>
                <a:cs typeface="+mn-cs"/>
                <a:sym typeface="Helvetica"/>
              </a:defRPr>
            </a:pPr>
          </a:p>
          <a:p>
            <a:pPr marL="622300" indent="-622300" algn="l" defTabSz="457200">
              <a:buSzPct val="123000"/>
              <a:buChar char="•"/>
              <a:defRPr i="1" sz="4900">
                <a:solidFill>
                  <a:srgbClr val="000000"/>
                </a:solidFill>
                <a:latin typeface="+mn-lt"/>
                <a:ea typeface="+mn-ea"/>
                <a:cs typeface="+mn-cs"/>
                <a:sym typeface="Helvetica"/>
              </a:defRPr>
            </a:pPr>
            <a:r>
              <a:t>self-injurious behaviour (SIB)</a:t>
            </a:r>
          </a:p>
          <a:p>
            <a:pPr marL="622300" indent="-622300" algn="l" defTabSz="457200">
              <a:buSzPct val="123000"/>
              <a:buChar char="•"/>
              <a:defRPr i="1" sz="4900">
                <a:solidFill>
                  <a:srgbClr val="000000"/>
                </a:solidFill>
                <a:latin typeface="+mn-lt"/>
                <a:ea typeface="+mn-ea"/>
                <a:cs typeface="+mn-cs"/>
                <a:sym typeface="Helvetica"/>
              </a:defRPr>
            </a:pPr>
            <a:r>
              <a:t>self-mutilation</a:t>
            </a:r>
          </a:p>
          <a:p>
            <a:pPr marL="622300" indent="-622300" algn="l" defTabSz="457200">
              <a:buSzPct val="123000"/>
              <a:buChar char="•"/>
              <a:defRPr i="1" sz="4900">
                <a:solidFill>
                  <a:srgbClr val="000000"/>
                </a:solidFill>
                <a:latin typeface="+mn-lt"/>
                <a:ea typeface="+mn-ea"/>
                <a:cs typeface="+mn-cs"/>
                <a:sym typeface="Helvetica"/>
              </a:defRPr>
            </a:pPr>
            <a:r>
              <a:t>non-suicidal self-injury (NSSI)</a:t>
            </a:r>
          </a:p>
          <a:p>
            <a:pPr marL="622300" indent="-622300" algn="l" defTabSz="457200">
              <a:buSzPct val="123000"/>
              <a:buChar char="•"/>
              <a:defRPr i="1" sz="4900">
                <a:solidFill>
                  <a:srgbClr val="000000"/>
                </a:solidFill>
                <a:latin typeface="+mn-lt"/>
                <a:ea typeface="+mn-ea"/>
                <a:cs typeface="+mn-cs"/>
                <a:sym typeface="Helvetica"/>
              </a:defRPr>
            </a:pPr>
            <a:r>
              <a:t>deliberate self-harm (DSH)</a:t>
            </a:r>
          </a:p>
          <a:p>
            <a:pPr marL="622300" indent="-622300" algn="l" defTabSz="457200">
              <a:buSzPct val="123000"/>
              <a:buChar char="•"/>
              <a:defRPr i="1" sz="4900">
                <a:solidFill>
                  <a:srgbClr val="000000"/>
                </a:solidFill>
                <a:latin typeface="+mn-lt"/>
                <a:ea typeface="+mn-ea"/>
                <a:cs typeface="+mn-cs"/>
                <a:sym typeface="Helvetica"/>
              </a:defRPr>
            </a:pPr>
            <a:r>
              <a:t>self-abuse</a:t>
            </a:r>
          </a:p>
          <a:p>
            <a:pPr marL="622300" indent="-622300" algn="l" defTabSz="457200">
              <a:buSzPct val="123000"/>
              <a:buChar char="•"/>
              <a:defRPr i="1" sz="4900">
                <a:solidFill>
                  <a:srgbClr val="000000"/>
                </a:solidFill>
                <a:latin typeface="+mn-lt"/>
                <a:ea typeface="+mn-ea"/>
                <a:cs typeface="+mn-cs"/>
                <a:sym typeface="Helvetica"/>
              </a:defRPr>
            </a:pPr>
            <a:r>
              <a:t>self-inflicted violence </a:t>
            </a:r>
            <a:r>
              <a:rPr sz="2400"/>
              <a:t>(Klonsky, 2011).</a:t>
            </a:r>
          </a:p>
        </p:txBody>
      </p:sp>
      <p:pic>
        <p:nvPicPr>
          <p:cNvPr id="160" name="Screenshot 2026-01-16 at 13.56.05.png" descr="Screenshot 2026-01-16 at 13.56.05.png"/>
          <p:cNvPicPr>
            <a:picLocks noChangeAspect="1"/>
          </p:cNvPicPr>
          <p:nvPr/>
        </p:nvPicPr>
        <p:blipFill>
          <a:blip r:embed="rId2">
            <a:extLst/>
          </a:blip>
          <a:stretch>
            <a:fillRect/>
          </a:stretch>
        </p:blipFill>
        <p:spPr>
          <a:xfrm>
            <a:off x="11599829" y="7509595"/>
            <a:ext cx="12664846" cy="5784196"/>
          </a:xfrm>
          <a:prstGeom prst="rect">
            <a:avLst/>
          </a:prstGeom>
          <a:ln w="12700">
            <a:miter lim="400000"/>
          </a:ln>
        </p:spPr>
      </p:pic>
      <p:sp>
        <p:nvSpPr>
          <p:cNvPr id="161" name="We can think about self harm as being any deliberate physical hurt to themselves while managing distressing feelings, or feeling overwhelmed, or seeking connection to someone."/>
          <p:cNvSpPr txBox="1"/>
          <p:nvPr/>
        </p:nvSpPr>
        <p:spPr>
          <a:xfrm>
            <a:off x="815796" y="3951926"/>
            <a:ext cx="23238144" cy="262204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825500">
              <a:spcBef>
                <a:spcPts val="1800"/>
              </a:spcBef>
              <a:defRPr spc="-55" sz="5500">
                <a:solidFill>
                  <a:srgbClr val="000000"/>
                </a:solidFill>
              </a:defRPr>
            </a:pPr>
            <a:r>
              <a:t>We can think about self harm as being </a:t>
            </a:r>
            <a:r>
              <a:rPr b="1"/>
              <a:t>any deliberate physical hurt</a:t>
            </a:r>
            <a:r>
              <a:t> to themselves while managing distressing feelings, or feeling overwhelmed, or seeking connection to someone.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redit: Beacon House"/>
          <p:cNvSpPr txBox="1"/>
          <p:nvPr>
            <p:ph type="title"/>
          </p:nvPr>
        </p:nvSpPr>
        <p:spPr>
          <a:xfrm>
            <a:off x="16507217" y="12494321"/>
            <a:ext cx="8077594" cy="1435102"/>
          </a:xfrm>
          <a:prstGeom prst="rect">
            <a:avLst/>
          </a:prstGeom>
        </p:spPr>
        <p:txBody>
          <a:bodyPr/>
          <a:lstStyle/>
          <a:p>
            <a:pPr lvl="2" indent="914400">
              <a:defRPr b="0" spc="-200" sz="5400"/>
            </a:pPr>
            <a:r>
              <a:t>Credit: Beacon House</a:t>
            </a:r>
          </a:p>
        </p:txBody>
      </p:sp>
      <p:pic>
        <p:nvPicPr>
          <p:cNvPr id="272" name="Screenshot 2026-01-16 at 13.38.35.png" descr="Screenshot 2026-01-16 at 13.38.35.png"/>
          <p:cNvPicPr>
            <a:picLocks noChangeAspect="1"/>
          </p:cNvPicPr>
          <p:nvPr/>
        </p:nvPicPr>
        <p:blipFill>
          <a:blip r:embed="rId2">
            <a:extLst/>
          </a:blip>
          <a:stretch>
            <a:fillRect/>
          </a:stretch>
        </p:blipFill>
        <p:spPr>
          <a:xfrm>
            <a:off x="-6477" y="1617693"/>
            <a:ext cx="24384002" cy="8939733"/>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63" name="MYTH…"/>
          <p:cNvSpPr txBox="1"/>
          <p:nvPr>
            <p:ph type="title"/>
          </p:nvPr>
        </p:nvSpPr>
        <p:spPr>
          <a:xfrm>
            <a:off x="7296238" y="836631"/>
            <a:ext cx="9791525" cy="6117721"/>
          </a:xfrm>
          <a:prstGeom prst="rect">
            <a:avLst/>
          </a:prstGeom>
        </p:spPr>
        <p:txBody>
          <a:bodyPr/>
          <a:lstStyle/>
          <a:p>
            <a:pPr algn="ctr" defTabSz="2316421">
              <a:defRPr spc="-200" sz="9100"/>
            </a:pPr>
            <a:r>
              <a:t>MYTH</a:t>
            </a:r>
          </a:p>
          <a:p>
            <a:pPr algn="ctr" defTabSz="2316421">
              <a:defRPr spc="-182" sz="9100"/>
            </a:pPr>
          </a:p>
          <a:p>
            <a:pPr algn="ctr" defTabSz="2316421">
              <a:defRPr spc="-200" sz="9100"/>
            </a:pPr>
            <a:r>
              <a:t>OR</a:t>
            </a:r>
          </a:p>
          <a:p>
            <a:pPr algn="ctr" defTabSz="2316421">
              <a:defRPr spc="-182" sz="9100"/>
            </a:pPr>
          </a:p>
          <a:p>
            <a:pPr algn="ctr" defTabSz="2316421">
              <a:defRPr spc="-200" sz="9100"/>
            </a:pPr>
            <a:r>
              <a:t>FACT?</a:t>
            </a:r>
          </a:p>
        </p:txBody>
      </p:sp>
      <p:sp>
        <p:nvSpPr>
          <p:cNvPr id="164" name="“It’s mostly female teenagers who self harm”"/>
          <p:cNvSpPr txBox="1"/>
          <p:nvPr/>
        </p:nvSpPr>
        <p:spPr>
          <a:xfrm>
            <a:off x="2177974" y="8365555"/>
            <a:ext cx="21971002" cy="1435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2389571">
              <a:lnSpc>
                <a:spcPct val="80000"/>
              </a:lnSpc>
              <a:defRPr b="1" spc="-199" sz="8300">
                <a:solidFill>
                  <a:srgbClr val="000000"/>
                </a:solidFill>
              </a:defRPr>
            </a:lvl1pPr>
          </a:lstStyle>
          <a:p>
            <a:pPr/>
            <a:r>
              <a:t>“It’s mostly female teenagers who self harm”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66" name="It is true that girls are more than twice as likely to self harm as boys. However there are some other important vulnerable groups to know about, many of which are very relevant to the families we support:…"/>
          <p:cNvSpPr txBox="1"/>
          <p:nvPr>
            <p:ph type="body" idx="1"/>
          </p:nvPr>
        </p:nvSpPr>
        <p:spPr>
          <a:xfrm>
            <a:off x="1206500" y="2976121"/>
            <a:ext cx="21971000" cy="9528396"/>
          </a:xfrm>
          <a:prstGeom prst="rect">
            <a:avLst/>
          </a:prstGeom>
        </p:spPr>
        <p:txBody>
          <a:bodyPr lIns="50800" tIns="50800" rIns="50800" bIns="50800"/>
          <a:lstStyle/>
          <a:p>
            <a:pPr defTabSz="602615">
              <a:spcBef>
                <a:spcPts val="1300"/>
              </a:spcBef>
              <a:defRPr b="0" spc="-100" sz="4000"/>
            </a:pPr>
            <a:r>
              <a:t>It is true that girls are more than twice as likely to self harm as boys. However there are some other important vulnerable groups to know about, many of which are very relevant to the families we support:</a:t>
            </a:r>
            <a:endParaRPr spc="-39"/>
          </a:p>
          <a:p>
            <a:pPr marL="509905" indent="-509905" defTabSz="602615">
              <a:spcBef>
                <a:spcPts val="1300"/>
              </a:spcBef>
              <a:buSzPct val="123000"/>
              <a:buChar char="•"/>
              <a:defRPr b="0" spc="-100" sz="4000"/>
            </a:pPr>
            <a:r>
              <a:t>Young people who are gay or gender fluid</a:t>
            </a:r>
            <a:endParaRPr spc="-39"/>
          </a:p>
          <a:p>
            <a:pPr marL="509905" indent="-509905" defTabSz="602615">
              <a:spcBef>
                <a:spcPts val="1300"/>
              </a:spcBef>
              <a:buSzPct val="123000"/>
              <a:buChar char="•"/>
              <a:defRPr b="0" spc="-100" sz="4000"/>
            </a:pPr>
            <a:r>
              <a:t>People from mixed or Multiple Ethnic groups</a:t>
            </a:r>
            <a:endParaRPr spc="-39"/>
          </a:p>
          <a:p>
            <a:pPr marL="509905" indent="-509905" defTabSz="602615">
              <a:spcBef>
                <a:spcPts val="1300"/>
              </a:spcBef>
              <a:buSzPct val="123000"/>
              <a:buChar char="•"/>
              <a:defRPr b="0" spc="-100" sz="4000"/>
            </a:pPr>
            <a:r>
              <a:t>Unemployed or not working, especially for men</a:t>
            </a:r>
            <a:endParaRPr spc="-39"/>
          </a:p>
          <a:p>
            <a:pPr marL="509905" indent="-509905" defTabSz="602615">
              <a:spcBef>
                <a:spcPts val="1300"/>
              </a:spcBef>
              <a:buSzPct val="123000"/>
              <a:buChar char="•"/>
              <a:defRPr b="0" spc="-100" sz="4000"/>
            </a:pPr>
            <a:r>
              <a:t>Problem debt</a:t>
            </a:r>
            <a:endParaRPr spc="-39"/>
          </a:p>
          <a:p>
            <a:pPr marL="509905" indent="-509905" defTabSz="602615">
              <a:spcBef>
                <a:spcPts val="1300"/>
              </a:spcBef>
              <a:buSzPct val="123000"/>
              <a:buChar char="•"/>
              <a:defRPr b="0" spc="-100" sz="4000"/>
            </a:pPr>
            <a:r>
              <a:t>Adults with a limiting physical health condition</a:t>
            </a:r>
            <a:endParaRPr spc="-39"/>
          </a:p>
          <a:p>
            <a:pPr marL="509905" indent="-509905" defTabSz="602615">
              <a:spcBef>
                <a:spcPts val="1300"/>
              </a:spcBef>
              <a:buSzPct val="123000"/>
              <a:buChar char="•"/>
              <a:defRPr b="0" spc="-100" sz="4000"/>
            </a:pPr>
            <a:r>
              <a:t>Common mental health diagnosis (such as depression, anxiety, panic, phobia, OCD)</a:t>
            </a:r>
            <a:endParaRPr spc="-39"/>
          </a:p>
          <a:p>
            <a:pPr defTabSz="602615">
              <a:spcBef>
                <a:spcPts val="1300"/>
              </a:spcBef>
              <a:defRPr b="0" spc="-39" sz="4000"/>
            </a:pPr>
          </a:p>
          <a:p>
            <a:pPr defTabSz="602615">
              <a:spcBef>
                <a:spcPts val="1300"/>
              </a:spcBef>
              <a:defRPr b="0" spc="-100" sz="4000"/>
            </a:pPr>
            <a:r>
              <a:t>Self harm often begins in adolescence but a person can self harm at any age. Anyone who experiences overwhelming feelings, loss of control or sudden distress may use self harm to cope.</a:t>
            </a:r>
          </a:p>
        </p:txBody>
      </p:sp>
      <p:sp>
        <p:nvSpPr>
          <p:cNvPr id="167" name="“It’s mostly female teenagers who self harm”"/>
          <p:cNvSpPr txBox="1"/>
          <p:nvPr/>
        </p:nvSpPr>
        <p:spPr>
          <a:xfrm>
            <a:off x="1206500" y="1084922"/>
            <a:ext cx="21971002" cy="14351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2389571">
              <a:lnSpc>
                <a:spcPct val="80000"/>
              </a:lnSpc>
              <a:defRPr b="1" spc="-199" sz="8300">
                <a:solidFill>
                  <a:srgbClr val="000000"/>
                </a:solidFill>
              </a:defRPr>
            </a:lvl1pPr>
          </a:lstStyle>
          <a:p>
            <a:pPr/>
            <a:r>
              <a:t>“It’s mostly female teenagers who self harm”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9" name="Screenshot 2026-01-16 at 13.47.11.png" descr="Screenshot 2026-01-16 at 13.47.11.png"/>
          <p:cNvPicPr>
            <a:picLocks noChangeAspect="1"/>
          </p:cNvPicPr>
          <p:nvPr/>
        </p:nvPicPr>
        <p:blipFill>
          <a:blip r:embed="rId2">
            <a:extLst/>
          </a:blip>
          <a:stretch>
            <a:fillRect/>
          </a:stretch>
        </p:blipFill>
        <p:spPr>
          <a:xfrm>
            <a:off x="1577603" y="234808"/>
            <a:ext cx="21776251" cy="1324638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Screenshot 2026-01-16 at 13.48.25.png" descr="Screenshot 2026-01-16 at 13.48.25.png"/>
          <p:cNvPicPr>
            <a:picLocks noChangeAspect="1"/>
          </p:cNvPicPr>
          <p:nvPr/>
        </p:nvPicPr>
        <p:blipFill>
          <a:blip r:embed="rId2">
            <a:extLst/>
          </a:blip>
          <a:stretch>
            <a:fillRect/>
          </a:stretch>
        </p:blipFill>
        <p:spPr>
          <a:xfrm>
            <a:off x="6332706" y="203173"/>
            <a:ext cx="12321681" cy="1330965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73" name="MYTH…"/>
          <p:cNvSpPr txBox="1"/>
          <p:nvPr>
            <p:ph type="title"/>
          </p:nvPr>
        </p:nvSpPr>
        <p:spPr>
          <a:xfrm>
            <a:off x="7296238" y="836631"/>
            <a:ext cx="9791525" cy="6117721"/>
          </a:xfrm>
          <a:prstGeom prst="rect">
            <a:avLst/>
          </a:prstGeom>
        </p:spPr>
        <p:txBody>
          <a:bodyPr/>
          <a:lstStyle/>
          <a:p>
            <a:pPr algn="ctr" defTabSz="2316421">
              <a:defRPr spc="-200" sz="9100"/>
            </a:pPr>
            <a:r>
              <a:t>MYTH</a:t>
            </a:r>
          </a:p>
          <a:p>
            <a:pPr algn="ctr" defTabSz="2316421">
              <a:defRPr spc="-182" sz="9100"/>
            </a:pPr>
          </a:p>
          <a:p>
            <a:pPr algn="ctr" defTabSz="2316421">
              <a:defRPr spc="-200" sz="9100"/>
            </a:pPr>
            <a:r>
              <a:t>OR</a:t>
            </a:r>
          </a:p>
          <a:p>
            <a:pPr algn="ctr" defTabSz="2316421">
              <a:defRPr spc="-182" sz="9100"/>
            </a:pPr>
          </a:p>
          <a:p>
            <a:pPr algn="ctr" defTabSz="2316421">
              <a:defRPr spc="-200" sz="9100"/>
            </a:pPr>
            <a:r>
              <a:t>FACT?</a:t>
            </a:r>
          </a:p>
        </p:txBody>
      </p:sp>
      <p:sp>
        <p:nvSpPr>
          <p:cNvPr id="174" name="“Self-harm is a suicide attempt”"/>
          <p:cNvSpPr txBox="1"/>
          <p:nvPr/>
        </p:nvSpPr>
        <p:spPr>
          <a:xfrm>
            <a:off x="4412364" y="9482749"/>
            <a:ext cx="21971002" cy="14351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a:lnSpc>
                <a:spcPct val="80000"/>
              </a:lnSpc>
              <a:defRPr b="1" spc="-200" sz="8500">
                <a:solidFill>
                  <a:srgbClr val="000000"/>
                </a:solidFill>
              </a:defRPr>
            </a:lvl1pPr>
          </a:lstStyle>
          <a:p>
            <a:pPr/>
            <a:r>
              <a:t>“Self-harm is a suicide attempt”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FF968D"/>
            </a:gs>
            <a:gs pos="100000">
              <a:srgbClr val="72FDEA"/>
            </a:gs>
          </a:gsLst>
          <a:lin ang="5400000" scaled="0"/>
        </a:gradFill>
      </p:bgPr>
    </p:bg>
    <p:spTree>
      <p:nvGrpSpPr>
        <p:cNvPr id="1" name=""/>
        <p:cNvGrpSpPr/>
        <p:nvPr/>
      </p:nvGrpSpPr>
      <p:grpSpPr>
        <a:xfrm>
          <a:off x="0" y="0"/>
          <a:ext cx="0" cy="0"/>
          <a:chOff x="0" y="0"/>
          <a:chExt cx="0" cy="0"/>
        </a:xfrm>
      </p:grpSpPr>
      <p:sp>
        <p:nvSpPr>
          <p:cNvPr id="176" name="“Self-harm is a suicide attempt”"/>
          <p:cNvSpPr txBox="1"/>
          <p:nvPr>
            <p:ph type="title"/>
          </p:nvPr>
        </p:nvSpPr>
        <p:spPr>
          <a:prstGeom prst="rect">
            <a:avLst/>
          </a:prstGeom>
        </p:spPr>
        <p:txBody>
          <a:bodyPr/>
          <a:lstStyle>
            <a:lvl1pPr>
              <a:defRPr spc="-200"/>
            </a:lvl1pPr>
          </a:lstStyle>
          <a:p>
            <a:pPr/>
            <a:r>
              <a:t>“Self-harm is a suicide attempt”</a:t>
            </a:r>
          </a:p>
        </p:txBody>
      </p:sp>
      <p:sp>
        <p:nvSpPr>
          <p:cNvPr id="177" name="Self-injury is a form of communication, and often a way of coping for someone trying to stay alive.…"/>
          <p:cNvSpPr txBox="1"/>
          <p:nvPr>
            <p:ph type="body" idx="1"/>
          </p:nvPr>
        </p:nvSpPr>
        <p:spPr>
          <a:xfrm>
            <a:off x="1206500" y="2976122"/>
            <a:ext cx="21971000" cy="10453573"/>
          </a:xfrm>
          <a:prstGeom prst="rect">
            <a:avLst/>
          </a:prstGeom>
        </p:spPr>
        <p:txBody>
          <a:bodyPr lIns="50800" tIns="50800" rIns="50800" bIns="50800"/>
          <a:lstStyle/>
          <a:p>
            <a:pPr>
              <a:spcBef>
                <a:spcPts val="1800"/>
              </a:spcBef>
              <a:defRPr b="0" spc="-99"/>
            </a:pPr>
            <a:r>
              <a:t>Self-injury is a form of communication, and often a way of coping for someone trying to stay alive.   </a:t>
            </a:r>
            <a:endParaRPr spc="-55"/>
          </a:p>
          <a:p>
            <a:pPr>
              <a:spcBef>
                <a:spcPts val="1800"/>
              </a:spcBef>
              <a:defRPr b="0" spc="-55"/>
            </a:pPr>
          </a:p>
          <a:p>
            <a:pPr>
              <a:spcBef>
                <a:spcPts val="1800"/>
              </a:spcBef>
              <a:defRPr b="0" spc="-55"/>
            </a:pPr>
          </a:p>
          <a:p>
            <a:pPr>
              <a:spcBef>
                <a:spcPts val="1800"/>
              </a:spcBef>
              <a:defRPr b="0" spc="-99"/>
            </a:pPr>
            <a:r>
              <a:t>The majority of people who self harm do not have suicidal thoughts while injuring themselves.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